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9" r:id="rId1"/>
  </p:sldMasterIdLst>
  <p:notesMasterIdLst>
    <p:notesMasterId r:id="rId3"/>
  </p:notesMasterIdLst>
  <p:sldIdLst>
    <p:sldId id="259" r:id="rId2"/>
  </p:sldIdLst>
  <p:sldSz cx="32404050" cy="43205400"/>
  <p:notesSz cx="6797675" cy="9928225"/>
  <p:defaultTextStyle>
    <a:defPPr>
      <a:defRPr lang="ko-KR"/>
    </a:defPPr>
    <a:lvl1pPr marL="0" algn="l" defTabSz="4197005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1pPr>
    <a:lvl2pPr marL="2098502" algn="l" defTabSz="4197005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2pPr>
    <a:lvl3pPr marL="4197005" algn="l" defTabSz="4197005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3pPr>
    <a:lvl4pPr marL="6295507" algn="l" defTabSz="4197005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4pPr>
    <a:lvl5pPr marL="8394009" algn="l" defTabSz="4197005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5pPr>
    <a:lvl6pPr marL="10492511" algn="l" defTabSz="4197005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6pPr>
    <a:lvl7pPr marL="12591014" algn="l" defTabSz="4197005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7pPr>
    <a:lvl8pPr marL="14689516" algn="l" defTabSz="4197005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8pPr>
    <a:lvl9pPr marL="16788018" algn="l" defTabSz="4197005" rtl="0" eaLnBrk="1" latinLnBrk="1" hangingPunct="1">
      <a:defRPr sz="8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48">
          <p15:clr>
            <a:srgbClr val="A4A3A4"/>
          </p15:clr>
        </p15:guide>
        <p15:guide id="2" pos="102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17406D"/>
    <a:srgbClr val="17375E"/>
    <a:srgbClr val="B62B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7" autoAdjust="0"/>
    <p:restoredTop sz="99521" autoAdjust="0"/>
  </p:normalViewPr>
  <p:slideViewPr>
    <p:cSldViewPr>
      <p:cViewPr>
        <p:scale>
          <a:sx n="25" d="100"/>
          <a:sy n="25" d="100"/>
        </p:scale>
        <p:origin x="2400" y="-1842"/>
      </p:cViewPr>
      <p:guideLst>
        <p:guide orient="horz" pos="16148"/>
        <p:guide pos="10206"/>
      </p:guideLst>
    </p:cSldViewPr>
  </p:slideViewPr>
  <p:outlineViewPr>
    <p:cViewPr>
      <p:scale>
        <a:sx n="33" d="100"/>
        <a:sy n="33" d="100"/>
      </p:scale>
      <p:origin x="18" y="1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4409" tIns="47204" rIns="94409" bIns="47204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4409" tIns="47204" rIns="94409" bIns="47204"/>
          <a:lstStyle>
            <a:lvl1pPr algn="r">
              <a:defRPr sz="1200"/>
            </a:lvl1pPr>
          </a:lstStyle>
          <a:p>
            <a:pPr lvl="0">
              <a:defRPr/>
            </a:pPr>
            <a:fld id="{9F6491DF-3841-48C1-B5C6-515E60E23FDC}" type="datetime1">
              <a:rPr lang="ko-KR" altLang="en-US"/>
              <a:pPr lvl="0">
                <a:defRPr/>
              </a:pPr>
              <a:t>2025-10-02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003425" y="744538"/>
            <a:ext cx="27908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409" tIns="47204" rIns="94409" bIns="47204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2" y="4716463"/>
            <a:ext cx="5438775" cy="4467225"/>
          </a:xfrm>
          <a:prstGeom prst="rect">
            <a:avLst/>
          </a:prstGeom>
        </p:spPr>
        <p:txBody>
          <a:bodyPr vert="horz" lIns="94409" tIns="47204" rIns="94409" bIns="47204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1"/>
            <a:ext cx="2946400" cy="496888"/>
          </a:xfrm>
          <a:prstGeom prst="rect">
            <a:avLst/>
          </a:prstGeom>
        </p:spPr>
        <p:txBody>
          <a:bodyPr vert="horz" lIns="94409" tIns="47204" rIns="94409" bIns="47204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9" y="9429751"/>
            <a:ext cx="2946400" cy="496888"/>
          </a:xfrm>
          <a:prstGeom prst="rect">
            <a:avLst/>
          </a:prstGeom>
        </p:spPr>
        <p:txBody>
          <a:bodyPr vert="horz" lIns="94409" tIns="47204" rIns="94409" bIns="47204" anchor="b"/>
          <a:lstStyle>
            <a:lvl1pPr algn="r">
              <a:defRPr sz="1200"/>
            </a:lvl1pPr>
          </a:lstStyle>
          <a:p>
            <a:pPr lvl="0">
              <a:defRPr/>
            </a:pPr>
            <a:fld id="{DF781CD6-0D75-46B6-96CE-4817F5D10E8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F781CD6-0D75-46B6-96CE-4817F5D10E87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30304" y="13421680"/>
            <a:ext cx="27543443" cy="926115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860608" y="24483060"/>
            <a:ext cx="22682835" cy="110413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5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18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78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3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97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566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16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75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3254782" y="10901365"/>
            <a:ext cx="25833229" cy="23224902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743850" y="10901365"/>
            <a:ext cx="76970870" cy="23224902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9696" y="27763486"/>
            <a:ext cx="27543443" cy="8581073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59696" y="18312295"/>
            <a:ext cx="27543443" cy="9451178"/>
          </a:xfrm>
        </p:spPr>
        <p:txBody>
          <a:bodyPr anchor="b"/>
          <a:lstStyle>
            <a:lvl1pPr marL="0" indent="0">
              <a:buNone/>
              <a:defRPr sz="9500">
                <a:solidFill>
                  <a:schemeClr val="tx1">
                    <a:tint val="75000"/>
                  </a:schemeClr>
                </a:solidFill>
              </a:defRPr>
            </a:lvl1pPr>
            <a:lvl2pPr marL="2159448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18896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7834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37801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79724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56697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1614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7559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743846" y="63507953"/>
            <a:ext cx="51402048" cy="179642453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7685960" y="63507953"/>
            <a:ext cx="51402051" cy="179642453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5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0203" y="9671212"/>
            <a:ext cx="14317416" cy="4030501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448" indent="0">
              <a:buNone/>
              <a:defRPr sz="9500" b="1"/>
            </a:lvl2pPr>
            <a:lvl3pPr marL="4318896" indent="0">
              <a:buNone/>
              <a:defRPr sz="8500" b="1"/>
            </a:lvl3pPr>
            <a:lvl4pPr marL="6478344" indent="0">
              <a:buNone/>
              <a:defRPr sz="7600" b="1"/>
            </a:lvl4pPr>
            <a:lvl5pPr marL="8637801" indent="0">
              <a:buNone/>
              <a:defRPr sz="7600" b="1"/>
            </a:lvl5pPr>
            <a:lvl6pPr marL="10797249" indent="0">
              <a:buNone/>
              <a:defRPr sz="7600" b="1"/>
            </a:lvl6pPr>
            <a:lvl7pPr marL="12956697" indent="0">
              <a:buNone/>
              <a:defRPr sz="7600" b="1"/>
            </a:lvl7pPr>
            <a:lvl8pPr marL="15116144" indent="0">
              <a:buNone/>
              <a:defRPr sz="7600" b="1"/>
            </a:lvl8pPr>
            <a:lvl9pPr marL="17275592" indent="0">
              <a:buNone/>
              <a:defRPr sz="7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620203" y="13701713"/>
            <a:ext cx="14317416" cy="2489311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6460809" y="9671212"/>
            <a:ext cx="14323040" cy="4030501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448" indent="0">
              <a:buNone/>
              <a:defRPr sz="9500" b="1"/>
            </a:lvl2pPr>
            <a:lvl3pPr marL="4318896" indent="0">
              <a:buNone/>
              <a:defRPr sz="8500" b="1"/>
            </a:lvl3pPr>
            <a:lvl4pPr marL="6478344" indent="0">
              <a:buNone/>
              <a:defRPr sz="7600" b="1"/>
            </a:lvl4pPr>
            <a:lvl5pPr marL="8637801" indent="0">
              <a:buNone/>
              <a:defRPr sz="7600" b="1"/>
            </a:lvl5pPr>
            <a:lvl6pPr marL="10797249" indent="0">
              <a:buNone/>
              <a:defRPr sz="7600" b="1"/>
            </a:lvl6pPr>
            <a:lvl7pPr marL="12956697" indent="0">
              <a:buNone/>
              <a:defRPr sz="7600" b="1"/>
            </a:lvl7pPr>
            <a:lvl8pPr marL="15116144" indent="0">
              <a:buNone/>
              <a:defRPr sz="7600" b="1"/>
            </a:lvl8pPr>
            <a:lvl9pPr marL="17275592" indent="0">
              <a:buNone/>
              <a:defRPr sz="7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6460809" y="13701713"/>
            <a:ext cx="14323040" cy="24893114"/>
          </a:xfrm>
        </p:spPr>
        <p:txBody>
          <a:bodyPr/>
          <a:lstStyle>
            <a:lvl1pPr>
              <a:defRPr sz="11300"/>
            </a:lvl1pPr>
            <a:lvl2pPr>
              <a:defRPr sz="95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211" y="1720215"/>
            <a:ext cx="10660709" cy="7320915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669083" y="1720218"/>
            <a:ext cx="18114764" cy="36874612"/>
          </a:xfrm>
        </p:spPr>
        <p:txBody>
          <a:bodyPr/>
          <a:lstStyle>
            <a:lvl1pPr>
              <a:defRPr sz="15100"/>
            </a:lvl1pPr>
            <a:lvl2pPr>
              <a:defRPr sz="13200"/>
            </a:lvl2pPr>
            <a:lvl3pPr>
              <a:defRPr sz="11300"/>
            </a:lvl3pPr>
            <a:lvl4pPr>
              <a:defRPr sz="9500"/>
            </a:lvl4pPr>
            <a:lvl5pPr>
              <a:defRPr sz="9500"/>
            </a:lvl5pPr>
            <a:lvl6pPr>
              <a:defRPr sz="9500"/>
            </a:lvl6pPr>
            <a:lvl7pPr>
              <a:defRPr sz="9500"/>
            </a:lvl7pPr>
            <a:lvl8pPr>
              <a:defRPr sz="9500"/>
            </a:lvl8pPr>
            <a:lvl9pPr>
              <a:defRPr sz="9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20211" y="9041146"/>
            <a:ext cx="10660709" cy="29553697"/>
          </a:xfrm>
        </p:spPr>
        <p:txBody>
          <a:bodyPr/>
          <a:lstStyle>
            <a:lvl1pPr marL="0" indent="0">
              <a:buNone/>
              <a:defRPr sz="6600"/>
            </a:lvl1pPr>
            <a:lvl2pPr marL="2159448" indent="0">
              <a:buNone/>
              <a:defRPr sz="5700"/>
            </a:lvl2pPr>
            <a:lvl3pPr marL="4318896" indent="0">
              <a:buNone/>
              <a:defRPr sz="4700"/>
            </a:lvl3pPr>
            <a:lvl4pPr marL="6478344" indent="0">
              <a:buNone/>
              <a:defRPr sz="4300"/>
            </a:lvl4pPr>
            <a:lvl5pPr marL="8637801" indent="0">
              <a:buNone/>
              <a:defRPr sz="4300"/>
            </a:lvl5pPr>
            <a:lvl6pPr marL="10797249" indent="0">
              <a:buNone/>
              <a:defRPr sz="4300"/>
            </a:lvl6pPr>
            <a:lvl7pPr marL="12956697" indent="0">
              <a:buNone/>
              <a:defRPr sz="4300"/>
            </a:lvl7pPr>
            <a:lvl8pPr marL="15116144" indent="0">
              <a:buNone/>
              <a:defRPr sz="4300"/>
            </a:lvl8pPr>
            <a:lvl9pPr marL="17275592" indent="0">
              <a:buNone/>
              <a:defRPr sz="4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51421" y="30243780"/>
            <a:ext cx="19442430" cy="3570449"/>
          </a:xfrm>
        </p:spPr>
        <p:txBody>
          <a:bodyPr anchor="b"/>
          <a:lstStyle>
            <a:lvl1pPr algn="l">
              <a:defRPr sz="9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351421" y="3860483"/>
            <a:ext cx="19442430" cy="25923240"/>
          </a:xfrm>
        </p:spPr>
        <p:txBody>
          <a:bodyPr/>
          <a:lstStyle>
            <a:lvl1pPr marL="0" indent="0">
              <a:buNone/>
              <a:defRPr sz="15100"/>
            </a:lvl1pPr>
            <a:lvl2pPr marL="2159448" indent="0">
              <a:buNone/>
              <a:defRPr sz="13200"/>
            </a:lvl2pPr>
            <a:lvl3pPr marL="4318896" indent="0">
              <a:buNone/>
              <a:defRPr sz="11300"/>
            </a:lvl3pPr>
            <a:lvl4pPr marL="6478344" indent="0">
              <a:buNone/>
              <a:defRPr sz="9500"/>
            </a:lvl4pPr>
            <a:lvl5pPr marL="8637801" indent="0">
              <a:buNone/>
              <a:defRPr sz="9500"/>
            </a:lvl5pPr>
            <a:lvl6pPr marL="10797249" indent="0">
              <a:buNone/>
              <a:defRPr sz="9500"/>
            </a:lvl6pPr>
            <a:lvl7pPr marL="12956697" indent="0">
              <a:buNone/>
              <a:defRPr sz="9500"/>
            </a:lvl7pPr>
            <a:lvl8pPr marL="15116144" indent="0">
              <a:buNone/>
              <a:defRPr sz="9500"/>
            </a:lvl8pPr>
            <a:lvl9pPr marL="17275592" indent="0">
              <a:buNone/>
              <a:defRPr sz="9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51421" y="33814229"/>
            <a:ext cx="19442430" cy="5070631"/>
          </a:xfrm>
        </p:spPr>
        <p:txBody>
          <a:bodyPr/>
          <a:lstStyle>
            <a:lvl1pPr marL="0" indent="0">
              <a:buNone/>
              <a:defRPr sz="6600"/>
            </a:lvl1pPr>
            <a:lvl2pPr marL="2159448" indent="0">
              <a:buNone/>
              <a:defRPr sz="5700"/>
            </a:lvl2pPr>
            <a:lvl3pPr marL="4318896" indent="0">
              <a:buNone/>
              <a:defRPr sz="4700"/>
            </a:lvl3pPr>
            <a:lvl4pPr marL="6478344" indent="0">
              <a:buNone/>
              <a:defRPr sz="4300"/>
            </a:lvl4pPr>
            <a:lvl5pPr marL="8637801" indent="0">
              <a:buNone/>
              <a:defRPr sz="4300"/>
            </a:lvl5pPr>
            <a:lvl6pPr marL="10797249" indent="0">
              <a:buNone/>
              <a:defRPr sz="4300"/>
            </a:lvl6pPr>
            <a:lvl7pPr marL="12956697" indent="0">
              <a:buNone/>
              <a:defRPr sz="4300"/>
            </a:lvl7pPr>
            <a:lvl8pPr marL="15116144" indent="0">
              <a:buNone/>
              <a:defRPr sz="4300"/>
            </a:lvl8pPr>
            <a:lvl9pPr marL="17275592" indent="0">
              <a:buNone/>
              <a:defRPr sz="4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620203" y="1730219"/>
            <a:ext cx="29163645" cy="7200900"/>
          </a:xfrm>
          <a:prstGeom prst="rect">
            <a:avLst/>
          </a:prstGeom>
        </p:spPr>
        <p:txBody>
          <a:bodyPr vert="horz" lIns="431893" tIns="215942" rIns="431893" bIns="21594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0203" y="10081276"/>
            <a:ext cx="29163645" cy="28513567"/>
          </a:xfrm>
          <a:prstGeom prst="rect">
            <a:avLst/>
          </a:prstGeom>
        </p:spPr>
        <p:txBody>
          <a:bodyPr vert="horz" lIns="431893" tIns="215942" rIns="431893" bIns="21594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620203" y="40045014"/>
            <a:ext cx="7560945" cy="2300288"/>
          </a:xfrm>
          <a:prstGeom prst="rect">
            <a:avLst/>
          </a:prstGeom>
        </p:spPr>
        <p:txBody>
          <a:bodyPr vert="horz" lIns="431893" tIns="215942" rIns="431893" bIns="215942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3C220-E8B4-4624-84E3-0362E066BFE0}" type="datetimeFigureOut">
              <a:rPr lang="ko-KR" altLang="en-US" smtClean="0"/>
              <a:pPr/>
              <a:t>2025-10-02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071384" y="40045014"/>
            <a:ext cx="10261283" cy="2300288"/>
          </a:xfrm>
          <a:prstGeom prst="rect">
            <a:avLst/>
          </a:prstGeom>
        </p:spPr>
        <p:txBody>
          <a:bodyPr vert="horz" lIns="431893" tIns="215942" rIns="431893" bIns="215942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3222903" y="40045014"/>
            <a:ext cx="7560945" cy="2300288"/>
          </a:xfrm>
          <a:prstGeom prst="rect">
            <a:avLst/>
          </a:prstGeom>
        </p:spPr>
        <p:txBody>
          <a:bodyPr vert="horz" lIns="431893" tIns="215942" rIns="431893" bIns="215942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CC52B-2194-4461-88F4-847FA8AF01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318896" rtl="0" eaLnBrk="1" latinLnBrk="1" hangingPunct="1">
        <a:spcBef>
          <a:spcPct val="0"/>
        </a:spcBef>
        <a:buNone/>
        <a:defRPr sz="20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19588" indent="-1619588" algn="l" defTabSz="4318896" rtl="0" eaLnBrk="1" latinLnBrk="1" hangingPunct="1">
        <a:spcBef>
          <a:spcPct val="20000"/>
        </a:spcBef>
        <a:buFont typeface="Arial" pitchFamily="34" charset="0"/>
        <a:buChar char="•"/>
        <a:defRPr sz="15100" kern="1200">
          <a:solidFill>
            <a:schemeClr val="tx1"/>
          </a:solidFill>
          <a:latin typeface="+mn-lt"/>
          <a:ea typeface="+mn-ea"/>
          <a:cs typeface="+mn-cs"/>
        </a:defRPr>
      </a:lvl1pPr>
      <a:lvl2pPr marL="3509106" indent="-1349658" algn="l" defTabSz="4318896" rtl="0" eaLnBrk="1" latinLnBrk="1" hangingPunct="1">
        <a:spcBef>
          <a:spcPct val="20000"/>
        </a:spcBef>
        <a:buFont typeface="Arial" pitchFamily="34" charset="0"/>
        <a:buChar char="–"/>
        <a:defRPr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5398624" indent="-1079729" algn="l" defTabSz="4318896" rtl="0" eaLnBrk="1" latinLnBrk="1" hangingPunct="1">
        <a:spcBef>
          <a:spcPct val="20000"/>
        </a:spcBef>
        <a:buFont typeface="Arial" pitchFamily="34" charset="0"/>
        <a:buChar char="•"/>
        <a:defRPr sz="11300" kern="1200">
          <a:solidFill>
            <a:schemeClr val="tx1"/>
          </a:solidFill>
          <a:latin typeface="+mn-lt"/>
          <a:ea typeface="+mn-ea"/>
          <a:cs typeface="+mn-cs"/>
        </a:defRPr>
      </a:lvl3pPr>
      <a:lvl4pPr marL="7558072" indent="-1079729" algn="l" defTabSz="4318896" rtl="0" eaLnBrk="1" latinLnBrk="1" hangingPunct="1">
        <a:spcBef>
          <a:spcPct val="20000"/>
        </a:spcBef>
        <a:buFont typeface="Arial" pitchFamily="34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4pPr>
      <a:lvl5pPr marL="9717520" indent="-1079729" algn="l" defTabSz="4318896" rtl="0" eaLnBrk="1" latinLnBrk="1" hangingPunct="1">
        <a:spcBef>
          <a:spcPct val="20000"/>
        </a:spcBef>
        <a:buFont typeface="Arial" pitchFamily="34" charset="0"/>
        <a:buChar char="»"/>
        <a:defRPr sz="9500" kern="1200">
          <a:solidFill>
            <a:schemeClr val="tx1"/>
          </a:solidFill>
          <a:latin typeface="+mn-lt"/>
          <a:ea typeface="+mn-ea"/>
          <a:cs typeface="+mn-cs"/>
        </a:defRPr>
      </a:lvl5pPr>
      <a:lvl6pPr marL="11876968" indent="-1079729" algn="l" defTabSz="4318896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6pPr>
      <a:lvl7pPr marL="14036416" indent="-1079729" algn="l" defTabSz="4318896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7pPr>
      <a:lvl8pPr marL="16195868" indent="-1079729" algn="l" defTabSz="4318896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8pPr>
      <a:lvl9pPr marL="18355321" indent="-1079729" algn="l" defTabSz="4318896" rtl="0" eaLnBrk="1" latinLnBrk="1" hangingPunct="1">
        <a:spcBef>
          <a:spcPct val="20000"/>
        </a:spcBef>
        <a:buFont typeface="Arial" pitchFamily="34" charset="0"/>
        <a:buChar char="•"/>
        <a:defRPr sz="9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318896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448" algn="l" defTabSz="4318896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896" algn="l" defTabSz="4318896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78344" algn="l" defTabSz="4318896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801" algn="l" defTabSz="4318896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7249" algn="l" defTabSz="4318896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56697" algn="l" defTabSz="4318896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16144" algn="l" defTabSz="4318896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5592" algn="l" defTabSz="4318896" rtl="0" eaLnBrk="1" latinLnBrk="1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8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/>
          <p:nvPr/>
        </p:nvSpPr>
        <p:spPr>
          <a:xfrm>
            <a:off x="-1" y="0"/>
            <a:ext cx="32763865" cy="43200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lIns="431893" tIns="215942" rIns="431893" bIns="215942" anchor="ctr">
            <a:normAutofit/>
          </a:bodyPr>
          <a:lstStyle/>
          <a:p>
            <a:pPr marL="0" marR="0" lvl="0" indent="0" algn="ctr" defTabSz="431889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4800" b="1" i="0" u="none" strike="noStrike" kern="1200" cap="all" spc="0" normalizeH="0" baseline="0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HY헤드라인M"/>
              <a:ea typeface="HY헤드라인M"/>
              <a:cs typeface="+mj-cs"/>
            </a:endParaRPr>
          </a:p>
        </p:txBody>
      </p:sp>
      <p:pic>
        <p:nvPicPr>
          <p:cNvPr id="22" name="Picture 4" descr="cbnu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-15141841" y="-21261988"/>
            <a:ext cx="4454153" cy="1982860"/>
          </a:xfrm>
          <a:prstGeom prst="rect">
            <a:avLst/>
          </a:prstGeom>
          <a:noFill/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A6EAD88-5C5E-297A-C809-5B3BD916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44" y="936404"/>
            <a:ext cx="7861019" cy="10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제목 1">
            <a:extLst>
              <a:ext uri="{FF2B5EF4-FFF2-40B4-BE49-F238E27FC236}">
                <a16:creationId xmlns:a16="http://schemas.microsoft.com/office/drawing/2014/main" id="{5A75FF00-7EE8-7018-17AB-E060FC68C5AD}"/>
              </a:ext>
            </a:extLst>
          </p:cNvPr>
          <p:cNvSpPr txBox="1"/>
          <p:nvPr/>
        </p:nvSpPr>
        <p:spPr>
          <a:xfrm>
            <a:off x="626090" y="8792447"/>
            <a:ext cx="15354300" cy="3387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431893" tIns="215942" rIns="431893" bIns="215942" anchor="ctr">
            <a:normAutofit/>
          </a:bodyPr>
          <a:lstStyle/>
          <a:p>
            <a:pPr marL="0" marR="0" lvl="0" indent="0" algn="ctr" defTabSz="431889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4800" b="1" i="0" u="none" strike="noStrike" kern="1200" cap="all" spc="0" normalizeH="0" baseline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HY헤드라인M"/>
              <a:ea typeface="HY헤드라인M"/>
              <a:cs typeface="+mj-cs"/>
            </a:endParaRP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EC31DB6-F79D-72E8-921E-D80D50C8DC09}"/>
              </a:ext>
            </a:extLst>
          </p:cNvPr>
          <p:cNvSpPr txBox="1"/>
          <p:nvPr/>
        </p:nvSpPr>
        <p:spPr>
          <a:xfrm>
            <a:off x="16595473" y="8714407"/>
            <a:ext cx="15354300" cy="33870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431893" tIns="215942" rIns="431893" bIns="215942" anchor="ctr">
            <a:normAutofit/>
          </a:bodyPr>
          <a:lstStyle/>
          <a:p>
            <a:pPr marL="0" marR="0" lvl="0" indent="0" algn="ctr" defTabSz="431889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4800" b="1" i="0" u="none" strike="noStrike" kern="1200" cap="all" spc="0" normalizeH="0" baseline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HY헤드라인M"/>
              <a:ea typeface="HY헤드라인M"/>
              <a:cs typeface="+mj-cs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51860FC-B9A8-A3A9-FCD0-C1E5106D82FE}"/>
              </a:ext>
            </a:extLst>
          </p:cNvPr>
          <p:cNvSpPr/>
          <p:nvPr/>
        </p:nvSpPr>
        <p:spPr>
          <a:xfrm>
            <a:off x="865415" y="8996229"/>
            <a:ext cx="14839042" cy="1405071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600" b="1" dirty="0"/>
              <a:t>연구배경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A1D78EA-0A03-0811-3440-15DD2F93FAEE}"/>
              </a:ext>
            </a:extLst>
          </p:cNvPr>
          <p:cNvSpPr/>
          <p:nvPr/>
        </p:nvSpPr>
        <p:spPr>
          <a:xfrm>
            <a:off x="865415" y="17677349"/>
            <a:ext cx="14839042" cy="1405071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600" b="1" dirty="0"/>
              <a:t>문제정의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FDDCC10-4744-B3D8-A312-36BC1FABF850}"/>
              </a:ext>
            </a:extLst>
          </p:cNvPr>
          <p:cNvSpPr/>
          <p:nvPr/>
        </p:nvSpPr>
        <p:spPr>
          <a:xfrm>
            <a:off x="865415" y="27291332"/>
            <a:ext cx="14839042" cy="1405071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600" b="1" dirty="0"/>
              <a:t>연구방법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19AE59A-9FED-8857-9CBC-288959073AC6}"/>
              </a:ext>
            </a:extLst>
          </p:cNvPr>
          <p:cNvSpPr/>
          <p:nvPr/>
        </p:nvSpPr>
        <p:spPr>
          <a:xfrm>
            <a:off x="16795225" y="8996229"/>
            <a:ext cx="14839042" cy="1405071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600" b="1" dirty="0"/>
              <a:t>연구결과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BFCE8610-93F7-E719-188D-629D6B9FEBD2}"/>
              </a:ext>
            </a:extLst>
          </p:cNvPr>
          <p:cNvSpPr/>
          <p:nvPr/>
        </p:nvSpPr>
        <p:spPr>
          <a:xfrm>
            <a:off x="16898885" y="33447101"/>
            <a:ext cx="14839042" cy="1405071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600" b="1" dirty="0"/>
              <a:t>결론 및 제언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B8A6E7-B768-B3AD-946D-D7711BE1D982}"/>
              </a:ext>
            </a:extLst>
          </p:cNvPr>
          <p:cNvSpPr txBox="1"/>
          <p:nvPr/>
        </p:nvSpPr>
        <p:spPr>
          <a:xfrm>
            <a:off x="684764" y="3683273"/>
            <a:ext cx="30773168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</a:rPr>
              <a:t>포토메트릭</a:t>
            </a:r>
            <a:r>
              <a:rPr lang="ko-KR" altLang="en-US" b="1" dirty="0">
                <a:solidFill>
                  <a:schemeClr val="bg1"/>
                </a:solidFill>
              </a:rPr>
              <a:t> 스테레오 기반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차 전지 금속 케이스 표면 결함 검출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4468EF-3A7F-88BA-3B7A-E50D8C521B73}"/>
              </a:ext>
            </a:extLst>
          </p:cNvPr>
          <p:cNvSpPr txBox="1"/>
          <p:nvPr/>
        </p:nvSpPr>
        <p:spPr>
          <a:xfrm>
            <a:off x="5340707" y="5989882"/>
            <a:ext cx="214613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공민표</a:t>
            </a:r>
            <a:r>
              <a:rPr lang="en-US" altLang="ko-KR" sz="4000" dirty="0">
                <a:solidFill>
                  <a:schemeClr val="bg1"/>
                </a:solidFill>
              </a:rPr>
              <a:t>, </a:t>
            </a:r>
            <a:r>
              <a:rPr lang="ko-KR" altLang="en-US" sz="4000" dirty="0" err="1">
                <a:solidFill>
                  <a:schemeClr val="bg1"/>
                </a:solidFill>
              </a:rPr>
              <a:t>김한진</a:t>
            </a:r>
            <a:r>
              <a:rPr lang="en-US" altLang="ko-KR" sz="4000" dirty="0">
                <a:solidFill>
                  <a:schemeClr val="bg1"/>
                </a:solidFill>
              </a:rPr>
              <a:t>*, </a:t>
            </a:r>
            <a:r>
              <a:rPr lang="ko-KR" altLang="en-US" sz="4000" dirty="0">
                <a:solidFill>
                  <a:schemeClr val="bg1"/>
                </a:solidFill>
              </a:rPr>
              <a:t>강현수</a:t>
            </a:r>
            <a:r>
              <a:rPr lang="en-US" altLang="ko-KR" sz="4000" dirty="0">
                <a:solidFill>
                  <a:schemeClr val="bg1"/>
                </a:solidFill>
              </a:rPr>
              <a:t>**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충북대학교 산업인공지능학과</a:t>
            </a:r>
            <a:r>
              <a:rPr lang="en-US" altLang="ko-KR" sz="4000" dirty="0">
                <a:solidFill>
                  <a:schemeClr val="bg1"/>
                </a:solidFill>
              </a:rPr>
              <a:t>, *</a:t>
            </a:r>
            <a:r>
              <a:rPr lang="ko-KR" altLang="en-US" sz="4000" dirty="0">
                <a:solidFill>
                  <a:schemeClr val="bg1"/>
                </a:solidFill>
              </a:rPr>
              <a:t>충북대학교 산업인공지능센터</a:t>
            </a:r>
            <a:r>
              <a:rPr lang="en-US" altLang="ko-KR" sz="4000" dirty="0">
                <a:solidFill>
                  <a:schemeClr val="bg1"/>
                </a:solidFill>
              </a:rPr>
              <a:t>, **</a:t>
            </a:r>
            <a:r>
              <a:rPr lang="ko-KR" altLang="en-US" sz="4000" dirty="0">
                <a:solidFill>
                  <a:schemeClr val="bg1"/>
                </a:solidFill>
              </a:rPr>
              <a:t>충북대학교 정보통신공학부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casash0123@gmail.com, *gks359@chungbuk.ac.kr, **hskang@chungbuk.ac.kr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6F8447B-15BC-A939-8931-3433FBCF3E8C}"/>
              </a:ext>
            </a:extLst>
          </p:cNvPr>
          <p:cNvSpPr txBox="1"/>
          <p:nvPr/>
        </p:nvSpPr>
        <p:spPr>
          <a:xfrm>
            <a:off x="9361265" y="1376828"/>
            <a:ext cx="55848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2025 INDAI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ko-KR" altLang="en-US" sz="4400" dirty="0" err="1">
                <a:solidFill>
                  <a:schemeClr val="bg1"/>
                </a:solidFill>
              </a:rPr>
              <a:t>콜로키움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742A5E-CDD3-B7D5-C1AC-C915B448622A}"/>
              </a:ext>
            </a:extLst>
          </p:cNvPr>
          <p:cNvSpPr/>
          <p:nvPr/>
        </p:nvSpPr>
        <p:spPr>
          <a:xfrm>
            <a:off x="927945" y="10672629"/>
            <a:ext cx="14654956" cy="6949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8840B074-0364-92E3-800E-FDA76544D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969" y="10960661"/>
            <a:ext cx="6826601" cy="273630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1B0D6A-55FA-C128-E6BB-A1A0ECEAD6AD}"/>
              </a:ext>
            </a:extLst>
          </p:cNvPr>
          <p:cNvSpPr txBox="1"/>
          <p:nvPr/>
        </p:nvSpPr>
        <p:spPr>
          <a:xfrm>
            <a:off x="1143969" y="13984997"/>
            <a:ext cx="6826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(</a:t>
            </a:r>
            <a:r>
              <a:rPr lang="ko-KR" altLang="en-US" sz="1400" b="1" dirty="0">
                <a:latin typeface="+mj-lt"/>
              </a:rPr>
              <a:t>출처 </a:t>
            </a:r>
            <a:r>
              <a:rPr lang="en-US" altLang="ko-KR" sz="1400" b="1" dirty="0">
                <a:latin typeface="+mj-lt"/>
              </a:rPr>
              <a:t>: https://www.marketsandmarkets.com/PressReleases/south-korea-battery-energy-storage-system.asp?utm_source=chatgpt.com)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EA614A-2ED9-2EA6-3A7E-D223330C311C}"/>
              </a:ext>
            </a:extLst>
          </p:cNvPr>
          <p:cNvSpPr txBox="1"/>
          <p:nvPr/>
        </p:nvSpPr>
        <p:spPr>
          <a:xfrm>
            <a:off x="1143969" y="15145975"/>
            <a:ext cx="682660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+mj-lt"/>
              </a:rPr>
              <a:t>2</a:t>
            </a:r>
            <a:r>
              <a:rPr lang="ko-KR" altLang="en-US" sz="3200" b="1" dirty="0">
                <a:latin typeface="+mj-lt"/>
              </a:rPr>
              <a:t>차 전지 수요 증가</a:t>
            </a:r>
            <a:endParaRPr lang="en-US" altLang="ko-KR" sz="3200" b="1" dirty="0">
              <a:latin typeface="+mj-lt"/>
            </a:endParaRPr>
          </a:p>
          <a:p>
            <a:endParaRPr lang="en-US" altLang="ko-KR" sz="32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lt"/>
              </a:rPr>
              <a:t>전기차</a:t>
            </a:r>
            <a:r>
              <a:rPr lang="en-US" altLang="ko-KR" sz="2400" dirty="0">
                <a:latin typeface="+mj-lt"/>
              </a:rPr>
              <a:t>, ESS, </a:t>
            </a:r>
            <a:r>
              <a:rPr lang="ko-KR" altLang="en-US" sz="2400" dirty="0">
                <a:latin typeface="+mj-lt"/>
              </a:rPr>
              <a:t>모바일 기기의 증가</a:t>
            </a:r>
            <a:endParaRPr lang="en-US" altLang="ko-KR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lt"/>
              </a:rPr>
              <a:t>시장 성장률 연평균 </a:t>
            </a:r>
            <a:r>
              <a:rPr lang="en-US" altLang="ko-KR" sz="2400" dirty="0">
                <a:latin typeface="+mj-lt"/>
              </a:rPr>
              <a:t>29.6%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lt"/>
              </a:rPr>
              <a:t>대량 생산 체계에서 품질 확보 중요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7F4521-6A17-09D1-1A7E-3B80A49E4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134" y="10960662"/>
            <a:ext cx="6826601" cy="27363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83CEF7-DFA0-E334-9E26-BF6B231CA87F}"/>
              </a:ext>
            </a:extLst>
          </p:cNvPr>
          <p:cNvSpPr txBox="1"/>
          <p:nvPr/>
        </p:nvSpPr>
        <p:spPr>
          <a:xfrm>
            <a:off x="8550133" y="15145975"/>
            <a:ext cx="682660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+mj-lt"/>
              </a:rPr>
              <a:t>안전 검사 필요</a:t>
            </a:r>
            <a:endParaRPr lang="en-US" altLang="ko-KR" sz="3200" b="1" dirty="0">
              <a:latin typeface="+mj-lt"/>
            </a:endParaRPr>
          </a:p>
          <a:p>
            <a:endParaRPr lang="en-US" altLang="ko-KR" sz="32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lt"/>
              </a:rPr>
              <a:t>화성 </a:t>
            </a:r>
            <a:r>
              <a:rPr lang="ko-KR" altLang="en-US" sz="2400" dirty="0" err="1">
                <a:latin typeface="+mj-lt"/>
              </a:rPr>
              <a:t>아리셀</a:t>
            </a:r>
            <a:r>
              <a:rPr lang="ko-KR" altLang="en-US" sz="2400" dirty="0">
                <a:latin typeface="+mj-lt"/>
              </a:rPr>
              <a:t> 공장 폭발 화재</a:t>
            </a:r>
            <a:endParaRPr lang="en-US" altLang="ko-KR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lt"/>
              </a:rPr>
              <a:t>품질 결함 방치</a:t>
            </a:r>
            <a:endParaRPr lang="en-US" altLang="ko-KR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lt"/>
              </a:rPr>
              <a:t>안전 검사로 품질 결함 방지 필요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A16BA-B293-16E1-9595-B82A264F0B04}"/>
              </a:ext>
            </a:extLst>
          </p:cNvPr>
          <p:cNvSpPr txBox="1"/>
          <p:nvPr/>
        </p:nvSpPr>
        <p:spPr>
          <a:xfrm>
            <a:off x="8550133" y="13983709"/>
            <a:ext cx="6826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(</a:t>
            </a:r>
            <a:r>
              <a:rPr lang="ko-KR" altLang="en-US" sz="1400" b="1" dirty="0">
                <a:latin typeface="+mj-lt"/>
              </a:rPr>
              <a:t>출처 </a:t>
            </a:r>
            <a:r>
              <a:rPr lang="en-US" altLang="ko-KR" sz="1400" b="1" dirty="0">
                <a:latin typeface="+mj-lt"/>
              </a:rPr>
              <a:t>: https://www.yna.co.kr/view/AKR20240624103100061)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541BB-41EE-75AA-03EF-A861506D7D9A}"/>
              </a:ext>
            </a:extLst>
          </p:cNvPr>
          <p:cNvSpPr txBox="1"/>
          <p:nvPr/>
        </p:nvSpPr>
        <p:spPr>
          <a:xfrm>
            <a:off x="927945" y="19766216"/>
            <a:ext cx="146549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3200" dirty="0"/>
              <a:t> 기존 영상 기반 검사는 단일 영상 의존하여 조명 조건 변화에 취약</a:t>
            </a:r>
            <a:endParaRPr lang="ko-KR" altLang="ko-KR" sz="3200" dirty="0"/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3200" dirty="0"/>
              <a:t> </a:t>
            </a:r>
            <a:r>
              <a:rPr lang="ko-KR" altLang="en-US" sz="3200" dirty="0"/>
              <a:t>금속 표면의 반사 특성으로 인해 결함이 불안정하게 표현됨</a:t>
            </a:r>
            <a:endParaRPr lang="ko-KR" altLang="ko-KR" sz="3200" dirty="0"/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3200" dirty="0"/>
              <a:t> </a:t>
            </a:r>
            <a:r>
              <a:rPr lang="ko-KR" altLang="en-US" sz="3200" dirty="0"/>
              <a:t>동일 결함도 조명 방향에 따라 상이하게 관찰됨</a:t>
            </a:r>
            <a:endParaRPr lang="ko-KR" altLang="ko-KR" sz="3200" dirty="0"/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3200" dirty="0"/>
              <a:t> </a:t>
            </a:r>
            <a:r>
              <a:rPr lang="ko-KR" altLang="en-US" sz="3200" dirty="0"/>
              <a:t>일관적이고 신뢰성 있는 결함 검출에 한계 존재</a:t>
            </a:r>
            <a:endParaRPr lang="en-US" altLang="ko-KR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98AAB3-B7E5-F228-D321-5BE2B9E82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0360242" y="21389293"/>
            <a:ext cx="3204196" cy="6828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61F15E-EB63-A35E-67DE-514090861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957212" y="21388348"/>
            <a:ext cx="3204195" cy="683068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8573E872-6EB7-F3B4-84BD-B4BB9EFA94C1}"/>
              </a:ext>
            </a:extLst>
          </p:cNvPr>
          <p:cNvSpPr/>
          <p:nvPr/>
        </p:nvSpPr>
        <p:spPr>
          <a:xfrm>
            <a:off x="2639906" y="23576458"/>
            <a:ext cx="1008112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8BF1880-5E50-D5F5-56DD-465C30875489}"/>
              </a:ext>
            </a:extLst>
          </p:cNvPr>
          <p:cNvSpPr/>
          <p:nvPr/>
        </p:nvSpPr>
        <p:spPr>
          <a:xfrm>
            <a:off x="10041991" y="23865775"/>
            <a:ext cx="1008112" cy="72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CF8E9EF-23B1-C5C1-C044-171C9D759389}"/>
              </a:ext>
            </a:extLst>
          </p:cNvPr>
          <p:cNvSpPr/>
          <p:nvPr/>
        </p:nvSpPr>
        <p:spPr>
          <a:xfrm>
            <a:off x="2639906" y="24623133"/>
            <a:ext cx="3625218" cy="1145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49A9DC-C633-10E5-FA41-7902A6F9AF00}"/>
              </a:ext>
            </a:extLst>
          </p:cNvPr>
          <p:cNvSpPr/>
          <p:nvPr/>
        </p:nvSpPr>
        <p:spPr>
          <a:xfrm>
            <a:off x="10041991" y="24740511"/>
            <a:ext cx="3625218" cy="11457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8D77CE-6F3E-9C8B-E468-15E68030F07A}"/>
              </a:ext>
            </a:extLst>
          </p:cNvPr>
          <p:cNvGrpSpPr/>
          <p:nvPr/>
        </p:nvGrpSpPr>
        <p:grpSpPr>
          <a:xfrm>
            <a:off x="1107481" y="29672444"/>
            <a:ext cx="14366709" cy="3587167"/>
            <a:chOff x="1107481" y="29672444"/>
            <a:chExt cx="14366709" cy="3587167"/>
          </a:xfrm>
        </p:grpSpPr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27B86581-5780-1235-D47F-5A4314CC0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2898154" y="30116506"/>
              <a:ext cx="1865419" cy="2176274"/>
            </a:xfrm>
            <a:prstGeom prst="rect">
              <a:avLst/>
            </a:prstGeom>
          </p:spPr>
        </p:pic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D0A3A925-AFA0-B4DC-3C99-98E07CFCA799}"/>
                </a:ext>
              </a:extLst>
            </p:cNvPr>
            <p:cNvSpPr/>
            <p:nvPr/>
          </p:nvSpPr>
          <p:spPr>
            <a:xfrm>
              <a:off x="1114558" y="29677657"/>
              <a:ext cx="3197420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PS</a:t>
              </a:r>
              <a:endParaRPr lang="ko-KR" altLang="en-US" sz="24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CF4F84D7-0191-A380-2177-210AF8970809}"/>
                </a:ext>
              </a:extLst>
            </p:cNvPr>
            <p:cNvSpPr/>
            <p:nvPr/>
          </p:nvSpPr>
          <p:spPr>
            <a:xfrm>
              <a:off x="1111695" y="30112433"/>
              <a:ext cx="3197420" cy="217118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8070ABC8-D611-D3B0-BEDF-2A4443A94BB1}"/>
                </a:ext>
              </a:extLst>
            </p:cNvPr>
            <p:cNvSpPr/>
            <p:nvPr/>
          </p:nvSpPr>
          <p:spPr>
            <a:xfrm>
              <a:off x="4835295" y="29677657"/>
              <a:ext cx="3197420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이미지 분할</a:t>
              </a: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94E59555-6DC4-0103-168D-F53FC8ADD6B2}"/>
                </a:ext>
              </a:extLst>
            </p:cNvPr>
            <p:cNvSpPr/>
            <p:nvPr/>
          </p:nvSpPr>
          <p:spPr>
            <a:xfrm>
              <a:off x="4831982" y="30112433"/>
              <a:ext cx="3197420" cy="217118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E629BA04-3EF6-9DDB-4B65-5978AFC29C1E}"/>
                </a:ext>
              </a:extLst>
            </p:cNvPr>
            <p:cNvSpPr/>
            <p:nvPr/>
          </p:nvSpPr>
          <p:spPr>
            <a:xfrm>
              <a:off x="8556032" y="29672444"/>
              <a:ext cx="3197420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AI </a:t>
              </a:r>
              <a:r>
                <a:rPr lang="ko-KR" altLang="en-US" sz="24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모델 학습</a:t>
              </a: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E871A797-410A-ED03-E1CB-715E56A578B5}"/>
                </a:ext>
              </a:extLst>
            </p:cNvPr>
            <p:cNvSpPr/>
            <p:nvPr/>
          </p:nvSpPr>
          <p:spPr>
            <a:xfrm>
              <a:off x="8552268" y="30107220"/>
              <a:ext cx="3197420" cy="217118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224495C8-FFCA-AEE3-E6E0-1BC17CFFB1FA}"/>
                </a:ext>
              </a:extLst>
            </p:cNvPr>
            <p:cNvSpPr/>
            <p:nvPr/>
          </p:nvSpPr>
          <p:spPr>
            <a:xfrm>
              <a:off x="12276770" y="29677657"/>
              <a:ext cx="3197420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b="1" dirty="0" err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양불</a:t>
              </a:r>
              <a:r>
                <a:rPr lang="ko-KR" altLang="en-US" sz="24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 판정</a:t>
              </a: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630E9498-A8FB-E563-F54C-84A79F43327C}"/>
                </a:ext>
              </a:extLst>
            </p:cNvPr>
            <p:cNvSpPr/>
            <p:nvPr/>
          </p:nvSpPr>
          <p:spPr>
            <a:xfrm>
              <a:off x="12272556" y="30112433"/>
              <a:ext cx="3197420" cy="217118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40E85ED-4D9E-BD7F-46C9-FDDBF18981AD}"/>
                </a:ext>
              </a:extLst>
            </p:cNvPr>
            <p:cNvSpPr/>
            <p:nvPr/>
          </p:nvSpPr>
          <p:spPr>
            <a:xfrm>
              <a:off x="1107481" y="32280483"/>
              <a:ext cx="3197420" cy="9791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PHOTOMETRIC STEREO</a:t>
              </a: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225B850E-50AC-5C38-BE1A-5F45530CBA37}"/>
                </a:ext>
              </a:extLst>
            </p:cNvPr>
            <p:cNvSpPr/>
            <p:nvPr/>
          </p:nvSpPr>
          <p:spPr>
            <a:xfrm>
              <a:off x="4829173" y="32280483"/>
              <a:ext cx="3197420" cy="9791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512 X 512 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분할</a:t>
              </a:r>
            </a:p>
          </p:txBody>
        </p: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178705DC-9581-24B2-5554-263FE307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3514" r="19480" b="2233"/>
            <a:stretch/>
          </p:blipFill>
          <p:spPr>
            <a:xfrm>
              <a:off x="8980550" y="30231775"/>
              <a:ext cx="2363202" cy="1884284"/>
            </a:xfrm>
            <a:prstGeom prst="rect">
              <a:avLst/>
            </a:prstGeom>
          </p:spPr>
        </p:pic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581206D8-EC12-19AF-CBC5-79F436612B46}"/>
                </a:ext>
              </a:extLst>
            </p:cNvPr>
            <p:cNvSpPr/>
            <p:nvPr/>
          </p:nvSpPr>
          <p:spPr>
            <a:xfrm>
              <a:off x="8550865" y="32275270"/>
              <a:ext cx="3197420" cy="9791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구축</a:t>
              </a:r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</a:t>
              </a:r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Labeling),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학습</a:t>
              </a: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9C2DF8BF-4D68-1C32-2645-22A53615F4BA}"/>
                </a:ext>
              </a:extLst>
            </p:cNvPr>
            <p:cNvSpPr/>
            <p:nvPr/>
          </p:nvSpPr>
          <p:spPr>
            <a:xfrm>
              <a:off x="12272556" y="32280483"/>
              <a:ext cx="3197420" cy="97912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학습된 </a:t>
              </a:r>
              <a:r>
                <a:rPr lang="en-US" altLang="ko-KR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AI 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모델을 통한</a:t>
              </a:r>
              <a:endParaRPr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양불</a:t>
              </a:r>
              <a:r>
                <a:rPr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판정</a:t>
              </a:r>
            </a:p>
          </p:txBody>
        </p:sp>
        <p:sp>
          <p:nvSpPr>
            <p:cNvPr id="162" name="그래픽 6">
              <a:extLst>
                <a:ext uri="{FF2B5EF4-FFF2-40B4-BE49-F238E27FC236}">
                  <a16:creationId xmlns:a16="http://schemas.microsoft.com/office/drawing/2014/main" id="{A2E30C92-2A85-6795-0114-9A018DB4C003}"/>
                </a:ext>
              </a:extLst>
            </p:cNvPr>
            <p:cNvSpPr/>
            <p:nvPr/>
          </p:nvSpPr>
          <p:spPr>
            <a:xfrm rot="5400000">
              <a:off x="3370924" y="30977810"/>
              <a:ext cx="2465844" cy="724663"/>
            </a:xfrm>
            <a:custGeom>
              <a:avLst/>
              <a:gdLst>
                <a:gd name="connsiteX0" fmla="*/ 2743200 w 2743200"/>
                <a:gd name="connsiteY0" fmla="*/ 2057400 h 2057400"/>
                <a:gd name="connsiteX1" fmla="*/ 1714500 w 2743200"/>
                <a:gd name="connsiteY1" fmla="*/ 685800 h 2057400"/>
                <a:gd name="connsiteX2" fmla="*/ 2057400 w 2743200"/>
                <a:gd name="connsiteY2" fmla="*/ 685800 h 2057400"/>
                <a:gd name="connsiteX3" fmla="*/ 1371600 w 2743200"/>
                <a:gd name="connsiteY3" fmla="*/ 0 h 2057400"/>
                <a:gd name="connsiteX4" fmla="*/ 685800 w 2743200"/>
                <a:gd name="connsiteY4" fmla="*/ 685800 h 2057400"/>
                <a:gd name="connsiteX5" fmla="*/ 1028700 w 2743200"/>
                <a:gd name="connsiteY5" fmla="*/ 685800 h 2057400"/>
                <a:gd name="connsiteX6" fmla="*/ 0 w 2743200"/>
                <a:gd name="connsiteY6" fmla="*/ 205740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3200" h="2057400">
                  <a:moveTo>
                    <a:pt x="2743200" y="2057400"/>
                  </a:moveTo>
                  <a:cubicBezTo>
                    <a:pt x="1800225" y="1628775"/>
                    <a:pt x="1714500" y="685800"/>
                    <a:pt x="1714500" y="685800"/>
                  </a:cubicBezTo>
                  <a:lnTo>
                    <a:pt x="2057400" y="685800"/>
                  </a:lnTo>
                  <a:lnTo>
                    <a:pt x="1371600" y="0"/>
                  </a:lnTo>
                  <a:lnTo>
                    <a:pt x="685800" y="685800"/>
                  </a:lnTo>
                  <a:lnTo>
                    <a:pt x="1028700" y="685800"/>
                  </a:lnTo>
                  <a:cubicBezTo>
                    <a:pt x="1028700" y="685800"/>
                    <a:pt x="942975" y="1628775"/>
                    <a:pt x="0" y="2057400"/>
                  </a:cubicBezTo>
                </a:path>
              </a:pathLst>
            </a:custGeom>
            <a:gradFill>
              <a:gsLst>
                <a:gs pos="26550">
                  <a:schemeClr val="accent1">
                    <a:alpha val="34000"/>
                  </a:schemeClr>
                </a:gs>
                <a:gs pos="89000">
                  <a:schemeClr val="accent1"/>
                </a:gs>
                <a:gs pos="76106">
                  <a:schemeClr val="accent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  <a:gs pos="50000">
                  <a:schemeClr val="accent1">
                    <a:alpha val="50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63" name="그래픽 6">
              <a:extLst>
                <a:ext uri="{FF2B5EF4-FFF2-40B4-BE49-F238E27FC236}">
                  <a16:creationId xmlns:a16="http://schemas.microsoft.com/office/drawing/2014/main" id="{BC93560A-D668-CD18-8480-40A3790EDADA}"/>
                </a:ext>
              </a:extLst>
            </p:cNvPr>
            <p:cNvSpPr/>
            <p:nvPr/>
          </p:nvSpPr>
          <p:spPr>
            <a:xfrm rot="5400000">
              <a:off x="7108163" y="30977812"/>
              <a:ext cx="2465844" cy="724663"/>
            </a:xfrm>
            <a:custGeom>
              <a:avLst/>
              <a:gdLst>
                <a:gd name="connsiteX0" fmla="*/ 2743200 w 2743200"/>
                <a:gd name="connsiteY0" fmla="*/ 2057400 h 2057400"/>
                <a:gd name="connsiteX1" fmla="*/ 1714500 w 2743200"/>
                <a:gd name="connsiteY1" fmla="*/ 685800 h 2057400"/>
                <a:gd name="connsiteX2" fmla="*/ 2057400 w 2743200"/>
                <a:gd name="connsiteY2" fmla="*/ 685800 h 2057400"/>
                <a:gd name="connsiteX3" fmla="*/ 1371600 w 2743200"/>
                <a:gd name="connsiteY3" fmla="*/ 0 h 2057400"/>
                <a:gd name="connsiteX4" fmla="*/ 685800 w 2743200"/>
                <a:gd name="connsiteY4" fmla="*/ 685800 h 2057400"/>
                <a:gd name="connsiteX5" fmla="*/ 1028700 w 2743200"/>
                <a:gd name="connsiteY5" fmla="*/ 685800 h 2057400"/>
                <a:gd name="connsiteX6" fmla="*/ 0 w 2743200"/>
                <a:gd name="connsiteY6" fmla="*/ 205740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3200" h="2057400">
                  <a:moveTo>
                    <a:pt x="2743200" y="2057400"/>
                  </a:moveTo>
                  <a:cubicBezTo>
                    <a:pt x="1800225" y="1628775"/>
                    <a:pt x="1714500" y="685800"/>
                    <a:pt x="1714500" y="685800"/>
                  </a:cubicBezTo>
                  <a:lnTo>
                    <a:pt x="2057400" y="685800"/>
                  </a:lnTo>
                  <a:lnTo>
                    <a:pt x="1371600" y="0"/>
                  </a:lnTo>
                  <a:lnTo>
                    <a:pt x="685800" y="685800"/>
                  </a:lnTo>
                  <a:lnTo>
                    <a:pt x="1028700" y="685800"/>
                  </a:lnTo>
                  <a:cubicBezTo>
                    <a:pt x="1028700" y="685800"/>
                    <a:pt x="942975" y="1628775"/>
                    <a:pt x="0" y="2057400"/>
                  </a:cubicBezTo>
                </a:path>
              </a:pathLst>
            </a:custGeom>
            <a:gradFill>
              <a:gsLst>
                <a:gs pos="26550">
                  <a:schemeClr val="accent1">
                    <a:alpha val="34000"/>
                  </a:schemeClr>
                </a:gs>
                <a:gs pos="89000">
                  <a:schemeClr val="accent1"/>
                </a:gs>
                <a:gs pos="76106">
                  <a:schemeClr val="accent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  <a:gs pos="50000">
                  <a:schemeClr val="accent1">
                    <a:alpha val="50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64" name="그래픽 6">
              <a:extLst>
                <a:ext uri="{FF2B5EF4-FFF2-40B4-BE49-F238E27FC236}">
                  <a16:creationId xmlns:a16="http://schemas.microsoft.com/office/drawing/2014/main" id="{A7995B33-3B33-1F4C-E3DA-86C605BDE70A}"/>
                </a:ext>
              </a:extLst>
            </p:cNvPr>
            <p:cNvSpPr/>
            <p:nvPr/>
          </p:nvSpPr>
          <p:spPr>
            <a:xfrm rot="5400000">
              <a:off x="10845401" y="30977814"/>
              <a:ext cx="2465844" cy="724663"/>
            </a:xfrm>
            <a:custGeom>
              <a:avLst/>
              <a:gdLst>
                <a:gd name="connsiteX0" fmla="*/ 2743200 w 2743200"/>
                <a:gd name="connsiteY0" fmla="*/ 2057400 h 2057400"/>
                <a:gd name="connsiteX1" fmla="*/ 1714500 w 2743200"/>
                <a:gd name="connsiteY1" fmla="*/ 685800 h 2057400"/>
                <a:gd name="connsiteX2" fmla="*/ 2057400 w 2743200"/>
                <a:gd name="connsiteY2" fmla="*/ 685800 h 2057400"/>
                <a:gd name="connsiteX3" fmla="*/ 1371600 w 2743200"/>
                <a:gd name="connsiteY3" fmla="*/ 0 h 2057400"/>
                <a:gd name="connsiteX4" fmla="*/ 685800 w 2743200"/>
                <a:gd name="connsiteY4" fmla="*/ 685800 h 2057400"/>
                <a:gd name="connsiteX5" fmla="*/ 1028700 w 2743200"/>
                <a:gd name="connsiteY5" fmla="*/ 685800 h 2057400"/>
                <a:gd name="connsiteX6" fmla="*/ 0 w 2743200"/>
                <a:gd name="connsiteY6" fmla="*/ 2057400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3200" h="2057400">
                  <a:moveTo>
                    <a:pt x="2743200" y="2057400"/>
                  </a:moveTo>
                  <a:cubicBezTo>
                    <a:pt x="1800225" y="1628775"/>
                    <a:pt x="1714500" y="685800"/>
                    <a:pt x="1714500" y="685800"/>
                  </a:cubicBezTo>
                  <a:lnTo>
                    <a:pt x="2057400" y="685800"/>
                  </a:lnTo>
                  <a:lnTo>
                    <a:pt x="1371600" y="0"/>
                  </a:lnTo>
                  <a:lnTo>
                    <a:pt x="685800" y="685800"/>
                  </a:lnTo>
                  <a:lnTo>
                    <a:pt x="1028700" y="685800"/>
                  </a:lnTo>
                  <a:cubicBezTo>
                    <a:pt x="1028700" y="685800"/>
                    <a:pt x="942975" y="1628775"/>
                    <a:pt x="0" y="2057400"/>
                  </a:cubicBezTo>
                </a:path>
              </a:pathLst>
            </a:custGeom>
            <a:gradFill>
              <a:gsLst>
                <a:gs pos="26550">
                  <a:schemeClr val="accent1">
                    <a:alpha val="34000"/>
                  </a:schemeClr>
                </a:gs>
                <a:gs pos="89000">
                  <a:schemeClr val="accent1"/>
                </a:gs>
                <a:gs pos="76106">
                  <a:schemeClr val="accent1">
                    <a:alpha val="90000"/>
                  </a:schemeClr>
                </a:gs>
                <a:gs pos="0">
                  <a:schemeClr val="bg1">
                    <a:alpha val="0"/>
                  </a:schemeClr>
                </a:gs>
                <a:gs pos="50000">
                  <a:schemeClr val="accent1">
                    <a:alpha val="50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17927C5-F900-D722-A01B-827BC6959001}"/>
                </a:ext>
              </a:extLst>
            </p:cNvPr>
            <p:cNvSpPr txBox="1"/>
            <p:nvPr/>
          </p:nvSpPr>
          <p:spPr>
            <a:xfrm>
              <a:off x="12771069" y="30696985"/>
              <a:ext cx="1998236" cy="1015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200" dirty="0">
                  <a:solidFill>
                    <a:srgbClr val="FF0000"/>
                  </a:solidFill>
                </a:rPr>
                <a:t>NG</a:t>
              </a:r>
              <a:endParaRPr lang="ko-KR" altLang="en-US" sz="7200" dirty="0">
                <a:solidFill>
                  <a:srgbClr val="FF0000"/>
                </a:solidFill>
              </a:endParaRPr>
            </a:p>
          </p:txBody>
        </p:sp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8FB198CD-400C-3990-0E5E-74868717D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49066" y="30478479"/>
              <a:ext cx="2882629" cy="1408320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FC83FB45-99A8-E944-DC2A-E256EE164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13400" y="30475724"/>
              <a:ext cx="2228965" cy="766030"/>
            </a:xfrm>
            <a:prstGeom prst="rect">
              <a:avLst/>
            </a:prstGeom>
          </p:spPr>
        </p:pic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012CF679-260B-2797-589B-22B034E3B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45152" y="31324582"/>
              <a:ext cx="2197213" cy="790766"/>
            </a:xfrm>
            <a:prstGeom prst="rect">
              <a:avLst/>
            </a:prstGeom>
          </p:spPr>
        </p:pic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4A7F4F90-8F26-0C85-CC72-F2DA7E7A4618}"/>
              </a:ext>
            </a:extLst>
          </p:cNvPr>
          <p:cNvSpPr txBox="1"/>
          <p:nvPr/>
        </p:nvSpPr>
        <p:spPr>
          <a:xfrm>
            <a:off x="631222" y="33412012"/>
            <a:ext cx="15237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그림</a:t>
            </a:r>
            <a:r>
              <a:rPr lang="en-US" altLang="ko-KR" sz="2000" dirty="0"/>
              <a:t>&gt; </a:t>
            </a:r>
            <a:r>
              <a:rPr lang="ko-KR" altLang="en-US" sz="2000" dirty="0"/>
              <a:t>구현 모델의 구조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포토메트릭</a:t>
            </a:r>
            <a:r>
              <a:rPr lang="ko-KR" altLang="en-US" sz="2000" dirty="0"/>
              <a:t> 스테레오는 다중 조명을 활용하여 금속 표면의 미세 결함을 선명하게 드러낼 수 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BDF230D4-F069-E18E-3052-D64DD7660755}"/>
              </a:ext>
            </a:extLst>
          </p:cNvPr>
          <p:cNvGrpSpPr/>
          <p:nvPr/>
        </p:nvGrpSpPr>
        <p:grpSpPr>
          <a:xfrm>
            <a:off x="934858" y="35128963"/>
            <a:ext cx="14654956" cy="6972233"/>
            <a:chOff x="288257" y="16233745"/>
            <a:chExt cx="14654956" cy="6972233"/>
          </a:xfrm>
        </p:grpSpPr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E9B92AEB-8354-FDFE-7A7C-6AE81D0C45CB}"/>
                </a:ext>
              </a:extLst>
            </p:cNvPr>
            <p:cNvSpPr/>
            <p:nvPr/>
          </p:nvSpPr>
          <p:spPr>
            <a:xfrm>
              <a:off x="289871" y="16649098"/>
              <a:ext cx="14653342" cy="1597716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84FCEFC0-0B9B-A15F-7EB7-CA8B7E3EB0F9}"/>
                </a:ext>
              </a:extLst>
            </p:cNvPr>
            <p:cNvSpPr/>
            <p:nvPr/>
          </p:nvSpPr>
          <p:spPr>
            <a:xfrm>
              <a:off x="12306361" y="17587187"/>
              <a:ext cx="2469041" cy="553114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R</a:t>
              </a:r>
              <a:r>
                <a:rPr lang="ko-KR" altLang="en-US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Channel</a:t>
              </a:r>
            </a:p>
            <a:p>
              <a:pPr algn="ctr"/>
              <a:r>
                <a:rPr lang="en-US" altLang="ko-KR" sz="8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(Dark Field Image)</a:t>
              </a:r>
            </a:p>
          </p:txBody>
        </p:sp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E5A82724-5B02-C3E0-D80B-54CDE3772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177" b="28872"/>
            <a:stretch/>
          </p:blipFill>
          <p:spPr>
            <a:xfrm>
              <a:off x="9334933" y="16803754"/>
              <a:ext cx="2358900" cy="705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63BEEF71-1F53-513A-D95A-B00923F91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177" b="28872"/>
            <a:stretch/>
          </p:blipFill>
          <p:spPr>
            <a:xfrm>
              <a:off x="3392081" y="16803754"/>
              <a:ext cx="2358900" cy="705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9C8E8065-EDF3-70E3-4D6B-91FB13782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177" b="28872"/>
            <a:stretch/>
          </p:blipFill>
          <p:spPr>
            <a:xfrm>
              <a:off x="6363507" y="16803754"/>
              <a:ext cx="2358900" cy="705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6FFD4EB5-8576-15AB-14C4-B3B938EA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224" b="28825"/>
            <a:stretch/>
          </p:blipFill>
          <p:spPr>
            <a:xfrm>
              <a:off x="421528" y="16806116"/>
              <a:ext cx="2358026" cy="705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7" name="그림 176" descr="모노크롬, 흑백, 흑백 사진, 스케치이(가) 표시된 사진&#10;&#10;자동 생성된 설명">
              <a:extLst>
                <a:ext uri="{FF2B5EF4-FFF2-40B4-BE49-F238E27FC236}">
                  <a16:creationId xmlns:a16="http://schemas.microsoft.com/office/drawing/2014/main" id="{52FDDEBA-59D4-B6C8-D33D-9970E3A67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06361" y="16794488"/>
              <a:ext cx="2469041" cy="698901"/>
            </a:xfrm>
            <a:prstGeom prst="rect">
              <a:avLst/>
            </a:prstGeom>
          </p:spPr>
        </p:pic>
        <p:sp>
          <p:nvSpPr>
            <p:cNvPr id="178" name="TextBox 78">
              <a:extLst>
                <a:ext uri="{FF2B5EF4-FFF2-40B4-BE49-F238E27FC236}">
                  <a16:creationId xmlns:a16="http://schemas.microsoft.com/office/drawing/2014/main" id="{5E6263D8-0A3C-7D53-B323-C872738F0B4A}"/>
                </a:ext>
              </a:extLst>
            </p:cNvPr>
            <p:cNvSpPr txBox="1"/>
            <p:nvPr/>
          </p:nvSpPr>
          <p:spPr>
            <a:xfrm>
              <a:off x="2810519" y="16883236"/>
              <a:ext cx="550592" cy="546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+</a:t>
              </a:r>
              <a:r>
                <a:rPr lang="ko-KR" altLang="en-US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179" name="TextBox 79">
              <a:extLst>
                <a:ext uri="{FF2B5EF4-FFF2-40B4-BE49-F238E27FC236}">
                  <a16:creationId xmlns:a16="http://schemas.microsoft.com/office/drawing/2014/main" id="{9375D1D2-35C1-AB40-50C4-3C08E716886F}"/>
                </a:ext>
              </a:extLst>
            </p:cNvPr>
            <p:cNvSpPr txBox="1"/>
            <p:nvPr/>
          </p:nvSpPr>
          <p:spPr>
            <a:xfrm>
              <a:off x="5781945" y="16897114"/>
              <a:ext cx="550592" cy="546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+</a:t>
              </a:r>
              <a:r>
                <a:rPr lang="ko-KR" altLang="en-US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180" name="TextBox 80">
              <a:extLst>
                <a:ext uri="{FF2B5EF4-FFF2-40B4-BE49-F238E27FC236}">
                  <a16:creationId xmlns:a16="http://schemas.microsoft.com/office/drawing/2014/main" id="{3C6589EE-8D28-D76A-0514-24BCF6FF4548}"/>
                </a:ext>
              </a:extLst>
            </p:cNvPr>
            <p:cNvSpPr txBox="1"/>
            <p:nvPr/>
          </p:nvSpPr>
          <p:spPr>
            <a:xfrm>
              <a:off x="8753371" y="16884471"/>
              <a:ext cx="550592" cy="546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+</a:t>
              </a:r>
              <a:r>
                <a:rPr lang="ko-KR" altLang="en-US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181" name="TextBox 81">
              <a:extLst>
                <a:ext uri="{FF2B5EF4-FFF2-40B4-BE49-F238E27FC236}">
                  <a16:creationId xmlns:a16="http://schemas.microsoft.com/office/drawing/2014/main" id="{2B4BCC8F-3BE6-5D02-C1E1-8AD4DC22A5A9}"/>
                </a:ext>
              </a:extLst>
            </p:cNvPr>
            <p:cNvSpPr txBox="1"/>
            <p:nvPr/>
          </p:nvSpPr>
          <p:spPr>
            <a:xfrm>
              <a:off x="11724799" y="16883236"/>
              <a:ext cx="550592" cy="546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=</a:t>
              </a:r>
              <a:r>
                <a:rPr lang="ko-KR" altLang="en-US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182" name="TextBox 82">
              <a:extLst>
                <a:ext uri="{FF2B5EF4-FFF2-40B4-BE49-F238E27FC236}">
                  <a16:creationId xmlns:a16="http://schemas.microsoft.com/office/drawing/2014/main" id="{50897D50-3B1B-436E-5B4B-78FB39DBD228}"/>
                </a:ext>
              </a:extLst>
            </p:cNvPr>
            <p:cNvSpPr txBox="1"/>
            <p:nvPr/>
          </p:nvSpPr>
          <p:spPr>
            <a:xfrm>
              <a:off x="807503" y="17459438"/>
              <a:ext cx="171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ea typeface="굴림" panose="020B0600000101010101" pitchFamily="50" charset="-127"/>
                </a:rPr>
                <a:t>조명방향 ↓</a:t>
              </a:r>
            </a:p>
          </p:txBody>
        </p:sp>
        <p:sp>
          <p:nvSpPr>
            <p:cNvPr id="183" name="TextBox 83">
              <a:extLst>
                <a:ext uri="{FF2B5EF4-FFF2-40B4-BE49-F238E27FC236}">
                  <a16:creationId xmlns:a16="http://schemas.microsoft.com/office/drawing/2014/main" id="{123D55C2-9CAE-8902-CA90-12D429642B7C}"/>
                </a:ext>
              </a:extLst>
            </p:cNvPr>
            <p:cNvSpPr txBox="1"/>
            <p:nvPr/>
          </p:nvSpPr>
          <p:spPr>
            <a:xfrm>
              <a:off x="3715164" y="17465439"/>
              <a:ext cx="171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조명방향 ←</a:t>
              </a:r>
            </a:p>
          </p:txBody>
        </p:sp>
        <p:sp>
          <p:nvSpPr>
            <p:cNvPr id="184" name="TextBox 84">
              <a:extLst>
                <a:ext uri="{FF2B5EF4-FFF2-40B4-BE49-F238E27FC236}">
                  <a16:creationId xmlns:a16="http://schemas.microsoft.com/office/drawing/2014/main" id="{7B142A4C-7BE5-62F5-65E3-4C0A089960B5}"/>
                </a:ext>
              </a:extLst>
            </p:cNvPr>
            <p:cNvSpPr txBox="1"/>
            <p:nvPr/>
          </p:nvSpPr>
          <p:spPr>
            <a:xfrm>
              <a:off x="6680848" y="17456132"/>
              <a:ext cx="171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조명방향 ↑</a:t>
              </a:r>
            </a:p>
          </p:txBody>
        </p:sp>
        <p:sp>
          <p:nvSpPr>
            <p:cNvPr id="185" name="TextBox 85">
              <a:extLst>
                <a:ext uri="{FF2B5EF4-FFF2-40B4-BE49-F238E27FC236}">
                  <a16:creationId xmlns:a16="http://schemas.microsoft.com/office/drawing/2014/main" id="{1ADB3FE6-2538-18BA-024B-AC3DD2FBB86F}"/>
                </a:ext>
              </a:extLst>
            </p:cNvPr>
            <p:cNvSpPr txBox="1"/>
            <p:nvPr/>
          </p:nvSpPr>
          <p:spPr>
            <a:xfrm>
              <a:off x="9658018" y="17443430"/>
              <a:ext cx="171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조명방향 →</a:t>
              </a:r>
            </a:p>
          </p:txBody>
        </p:sp>
        <p:sp>
          <p:nvSpPr>
            <p:cNvPr id="186" name="TextBox 86">
              <a:extLst>
                <a:ext uri="{FF2B5EF4-FFF2-40B4-BE49-F238E27FC236}">
                  <a16:creationId xmlns:a16="http://schemas.microsoft.com/office/drawing/2014/main" id="{28AF9B40-F641-332E-7741-1AEA00A5DE4C}"/>
                </a:ext>
              </a:extLst>
            </p:cNvPr>
            <p:cNvSpPr txBox="1"/>
            <p:nvPr/>
          </p:nvSpPr>
          <p:spPr bwMode="auto">
            <a:xfrm>
              <a:off x="353307" y="17912667"/>
              <a:ext cx="11285719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200" b="1" u="sng" kern="1200">
                  <a:solidFill>
                    <a:schemeClr val="tx2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상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우 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방향의 조명에서 촬영한 이미지를 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Merge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하여 </a:t>
              </a:r>
              <a:r>
                <a:rPr lang="en-US" altLang="ko-KR" sz="1800" u="none" kern="0" dirty="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R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Channel (Dark Field)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생성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942CF76-15C2-B889-B717-62437A2F9819}"/>
                </a:ext>
              </a:extLst>
            </p:cNvPr>
            <p:cNvSpPr/>
            <p:nvPr/>
          </p:nvSpPr>
          <p:spPr>
            <a:xfrm>
              <a:off x="289871" y="18770427"/>
              <a:ext cx="14653342" cy="1597716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70D2C54B-E8CA-CC75-A769-73F5BFFA1A8F}"/>
                </a:ext>
              </a:extLst>
            </p:cNvPr>
            <p:cNvSpPr/>
            <p:nvPr/>
          </p:nvSpPr>
          <p:spPr>
            <a:xfrm>
              <a:off x="12306361" y="19708516"/>
              <a:ext cx="2469041" cy="553114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0000FF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B</a:t>
              </a:r>
              <a:r>
                <a:rPr lang="ko-KR" altLang="en-US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Channel</a:t>
              </a:r>
            </a:p>
            <a:p>
              <a:pPr algn="ctr"/>
              <a:r>
                <a:rPr lang="en-US" altLang="ko-KR" sz="8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(Shape(2.5D) Image)</a:t>
              </a:r>
            </a:p>
          </p:txBody>
        </p:sp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202BE814-3073-CA93-842E-C9920A2B6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177" b="28872"/>
            <a:stretch/>
          </p:blipFill>
          <p:spPr>
            <a:xfrm>
              <a:off x="9334933" y="18925083"/>
              <a:ext cx="2358900" cy="705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D595CDC7-5D66-60A3-9609-A4E4ED9E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177" b="28872"/>
            <a:stretch/>
          </p:blipFill>
          <p:spPr>
            <a:xfrm>
              <a:off x="3392081" y="18925083"/>
              <a:ext cx="2358900" cy="705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BB37B700-7EF4-848D-0C49-2894EAEBF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177" b="28872"/>
            <a:stretch/>
          </p:blipFill>
          <p:spPr>
            <a:xfrm>
              <a:off x="6363507" y="18925083"/>
              <a:ext cx="2358900" cy="7052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32BA2BEE-6953-7DCF-A15E-B700B6D7D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2224" b="28825"/>
            <a:stretch/>
          </p:blipFill>
          <p:spPr>
            <a:xfrm>
              <a:off x="421528" y="18927446"/>
              <a:ext cx="2358026" cy="7052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93" name="TextBox 93">
              <a:extLst>
                <a:ext uri="{FF2B5EF4-FFF2-40B4-BE49-F238E27FC236}">
                  <a16:creationId xmlns:a16="http://schemas.microsoft.com/office/drawing/2014/main" id="{F69268E1-0D9B-294D-FD12-62094F934B79}"/>
                </a:ext>
              </a:extLst>
            </p:cNvPr>
            <p:cNvSpPr txBox="1"/>
            <p:nvPr/>
          </p:nvSpPr>
          <p:spPr>
            <a:xfrm>
              <a:off x="2810519" y="19004565"/>
              <a:ext cx="550592" cy="546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+</a:t>
              </a:r>
              <a:r>
                <a:rPr lang="ko-KR" altLang="en-US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194" name="TextBox 94">
              <a:extLst>
                <a:ext uri="{FF2B5EF4-FFF2-40B4-BE49-F238E27FC236}">
                  <a16:creationId xmlns:a16="http://schemas.microsoft.com/office/drawing/2014/main" id="{72F325C5-FDD0-2319-F313-FCAE30D9F22E}"/>
                </a:ext>
              </a:extLst>
            </p:cNvPr>
            <p:cNvSpPr txBox="1"/>
            <p:nvPr/>
          </p:nvSpPr>
          <p:spPr>
            <a:xfrm>
              <a:off x="5781945" y="19018443"/>
              <a:ext cx="550592" cy="546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+</a:t>
              </a:r>
              <a:r>
                <a:rPr lang="ko-KR" altLang="en-US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195" name="TextBox 95">
              <a:extLst>
                <a:ext uri="{FF2B5EF4-FFF2-40B4-BE49-F238E27FC236}">
                  <a16:creationId xmlns:a16="http://schemas.microsoft.com/office/drawing/2014/main" id="{174C4985-8D43-B67F-4AD3-BCCA1965919A}"/>
                </a:ext>
              </a:extLst>
            </p:cNvPr>
            <p:cNvSpPr txBox="1"/>
            <p:nvPr/>
          </p:nvSpPr>
          <p:spPr>
            <a:xfrm>
              <a:off x="8753371" y="19005800"/>
              <a:ext cx="550592" cy="546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+</a:t>
              </a:r>
              <a:r>
                <a:rPr lang="ko-KR" altLang="en-US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196" name="TextBox 96">
              <a:extLst>
                <a:ext uri="{FF2B5EF4-FFF2-40B4-BE49-F238E27FC236}">
                  <a16:creationId xmlns:a16="http://schemas.microsoft.com/office/drawing/2014/main" id="{9F364FDA-F8E7-439C-BBB4-94841FE5E2F1}"/>
                </a:ext>
              </a:extLst>
            </p:cNvPr>
            <p:cNvSpPr txBox="1"/>
            <p:nvPr/>
          </p:nvSpPr>
          <p:spPr>
            <a:xfrm>
              <a:off x="11724799" y="19004565"/>
              <a:ext cx="550592" cy="546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=</a:t>
              </a:r>
              <a:r>
                <a:rPr lang="ko-KR" altLang="en-US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197" name="TextBox 97">
              <a:extLst>
                <a:ext uri="{FF2B5EF4-FFF2-40B4-BE49-F238E27FC236}">
                  <a16:creationId xmlns:a16="http://schemas.microsoft.com/office/drawing/2014/main" id="{5D79B157-CFA3-2DF1-9B43-4E4CCB256FFC}"/>
                </a:ext>
              </a:extLst>
            </p:cNvPr>
            <p:cNvSpPr txBox="1"/>
            <p:nvPr/>
          </p:nvSpPr>
          <p:spPr>
            <a:xfrm>
              <a:off x="807503" y="19580768"/>
              <a:ext cx="171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조명방향 ↓</a:t>
              </a:r>
            </a:p>
          </p:txBody>
        </p:sp>
        <p:sp>
          <p:nvSpPr>
            <p:cNvPr id="198" name="TextBox 98">
              <a:extLst>
                <a:ext uri="{FF2B5EF4-FFF2-40B4-BE49-F238E27FC236}">
                  <a16:creationId xmlns:a16="http://schemas.microsoft.com/office/drawing/2014/main" id="{CAD04E4A-8D6E-E72B-56E7-22ACBE582944}"/>
                </a:ext>
              </a:extLst>
            </p:cNvPr>
            <p:cNvSpPr txBox="1"/>
            <p:nvPr/>
          </p:nvSpPr>
          <p:spPr>
            <a:xfrm>
              <a:off x="3715164" y="19586769"/>
              <a:ext cx="171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조명방향 ←</a:t>
              </a:r>
            </a:p>
          </p:txBody>
        </p:sp>
        <p:sp>
          <p:nvSpPr>
            <p:cNvPr id="199" name="TextBox 99">
              <a:extLst>
                <a:ext uri="{FF2B5EF4-FFF2-40B4-BE49-F238E27FC236}">
                  <a16:creationId xmlns:a16="http://schemas.microsoft.com/office/drawing/2014/main" id="{8AFBC260-D362-7301-DFB6-63C0E9637522}"/>
                </a:ext>
              </a:extLst>
            </p:cNvPr>
            <p:cNvSpPr txBox="1"/>
            <p:nvPr/>
          </p:nvSpPr>
          <p:spPr>
            <a:xfrm>
              <a:off x="6680848" y="19577462"/>
              <a:ext cx="171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조명방향 ↑</a:t>
              </a:r>
            </a:p>
          </p:txBody>
        </p:sp>
        <p:sp>
          <p:nvSpPr>
            <p:cNvPr id="200" name="TextBox 100">
              <a:extLst>
                <a:ext uri="{FF2B5EF4-FFF2-40B4-BE49-F238E27FC236}">
                  <a16:creationId xmlns:a16="http://schemas.microsoft.com/office/drawing/2014/main" id="{A5673F3A-52FD-5E13-E6F8-53DDDC5026F2}"/>
                </a:ext>
              </a:extLst>
            </p:cNvPr>
            <p:cNvSpPr txBox="1"/>
            <p:nvPr/>
          </p:nvSpPr>
          <p:spPr>
            <a:xfrm>
              <a:off x="9658018" y="19564760"/>
              <a:ext cx="1712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조명방향 →</a:t>
              </a:r>
            </a:p>
          </p:txBody>
        </p:sp>
        <p:sp>
          <p:nvSpPr>
            <p:cNvPr id="201" name="TextBox 101">
              <a:extLst>
                <a:ext uri="{FF2B5EF4-FFF2-40B4-BE49-F238E27FC236}">
                  <a16:creationId xmlns:a16="http://schemas.microsoft.com/office/drawing/2014/main" id="{94E9F6DA-0EFE-7B20-B741-D32C02B3F97D}"/>
                </a:ext>
              </a:extLst>
            </p:cNvPr>
            <p:cNvSpPr txBox="1"/>
            <p:nvPr/>
          </p:nvSpPr>
          <p:spPr bwMode="auto">
            <a:xfrm>
              <a:off x="353305" y="20033997"/>
              <a:ext cx="11699468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200" b="1" u="sng" kern="1200">
                  <a:solidFill>
                    <a:schemeClr val="tx2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상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하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좌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우 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4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방향의 조명에서 촬영한 이미지를 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Photometric Stereo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합성하여 </a:t>
              </a:r>
              <a:r>
                <a:rPr lang="en-US" altLang="ko-KR" sz="1800" u="none" kern="0" dirty="0">
                  <a:solidFill>
                    <a:srgbClr val="0000FF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B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Channel (Shape Image)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생성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17CFE18E-FA48-D428-3567-F827192C47D3}"/>
                </a:ext>
              </a:extLst>
            </p:cNvPr>
            <p:cNvSpPr/>
            <p:nvPr/>
          </p:nvSpPr>
          <p:spPr>
            <a:xfrm>
              <a:off x="289874" y="20913511"/>
              <a:ext cx="2705111" cy="2286220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5C25FE9E-C5C5-58D1-F4CA-472BEE18B5F0}"/>
                </a:ext>
              </a:extLst>
            </p:cNvPr>
            <p:cNvSpPr/>
            <p:nvPr/>
          </p:nvSpPr>
          <p:spPr>
            <a:xfrm>
              <a:off x="405733" y="21927795"/>
              <a:ext cx="2469041" cy="553114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00B05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G</a:t>
              </a:r>
              <a:r>
                <a:rPr lang="ko-KR" altLang="en-US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Channel</a:t>
              </a:r>
            </a:p>
            <a:p>
              <a:pPr algn="ctr"/>
              <a:r>
                <a:rPr lang="en-US" altLang="ko-KR" sz="8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(Bright Field Image)</a:t>
              </a:r>
            </a:p>
          </p:txBody>
        </p:sp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D6D1D7B7-C2CD-C0C9-4545-E88D6B07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0525" b="30525"/>
            <a:stretch/>
          </p:blipFill>
          <p:spPr>
            <a:xfrm>
              <a:off x="405731" y="21122371"/>
              <a:ext cx="2469039" cy="738216"/>
            </a:xfrm>
            <a:prstGeom prst="rect">
              <a:avLst/>
            </a:prstGeom>
          </p:spPr>
        </p:pic>
        <p:sp>
          <p:nvSpPr>
            <p:cNvPr id="205" name="TextBox 106">
              <a:extLst>
                <a:ext uri="{FF2B5EF4-FFF2-40B4-BE49-F238E27FC236}">
                  <a16:creationId xmlns:a16="http://schemas.microsoft.com/office/drawing/2014/main" id="{F1D7940D-FFD9-75AB-4CAD-D8A4B3B051B4}"/>
                </a:ext>
              </a:extLst>
            </p:cNvPr>
            <p:cNvSpPr txBox="1"/>
            <p:nvPr/>
          </p:nvSpPr>
          <p:spPr bwMode="auto">
            <a:xfrm>
              <a:off x="288257" y="22631483"/>
              <a:ext cx="2706728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200" b="1" u="sng" kern="1200">
                  <a:solidFill>
                    <a:schemeClr val="tx2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Bright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Light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촬영하여</a:t>
              </a:r>
              <a:endParaRPr lang="en-US" altLang="ko-KR" sz="1800" u="none" kern="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algn="ctr">
                <a:defRPr/>
              </a:pPr>
              <a:r>
                <a:rPr lang="en-US" altLang="ko-KR" sz="1800" u="none" kern="0" dirty="0">
                  <a:solidFill>
                    <a:srgbClr val="00B05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G</a:t>
              </a:r>
              <a:r>
                <a:rPr lang="en-US" altLang="ko-KR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Channel </a:t>
              </a:r>
              <a:r>
                <a:rPr lang="ko-KR" altLang="en-US" sz="1800" u="none" kern="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생성</a:t>
              </a: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DAE41157-3F4B-B6B0-2691-107FF61B7907}"/>
                </a:ext>
              </a:extLst>
            </p:cNvPr>
            <p:cNvSpPr/>
            <p:nvPr/>
          </p:nvSpPr>
          <p:spPr>
            <a:xfrm>
              <a:off x="291487" y="16233745"/>
              <a:ext cx="2705114" cy="40583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Red</a:t>
              </a:r>
              <a:r>
                <a:rPr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Channel Image</a:t>
              </a:r>
              <a:endParaRPr lang="en-US" altLang="ko-KR" sz="7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16844B2-632A-654E-598A-DC5005FAA241}"/>
                </a:ext>
              </a:extLst>
            </p:cNvPr>
            <p:cNvSpPr/>
            <p:nvPr/>
          </p:nvSpPr>
          <p:spPr>
            <a:xfrm>
              <a:off x="291487" y="18359574"/>
              <a:ext cx="2705114" cy="405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Blue</a:t>
              </a:r>
              <a:r>
                <a:rPr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Channel Image</a:t>
              </a:r>
              <a:endParaRPr lang="en-US" altLang="ko-KR" sz="7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54C3CBF-9BFD-1A41-E4E9-2C85519DDD92}"/>
                </a:ext>
              </a:extLst>
            </p:cNvPr>
            <p:cNvSpPr/>
            <p:nvPr/>
          </p:nvSpPr>
          <p:spPr>
            <a:xfrm>
              <a:off x="291487" y="20513919"/>
              <a:ext cx="2705114" cy="40583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Green</a:t>
              </a:r>
              <a:r>
                <a:rPr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Channel Image</a:t>
              </a:r>
              <a:endParaRPr lang="en-US" altLang="ko-KR" sz="7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D79FDDD1-4093-89FC-08F2-9183F6F228C3}"/>
                </a:ext>
              </a:extLst>
            </p:cNvPr>
            <p:cNvSpPr/>
            <p:nvPr/>
          </p:nvSpPr>
          <p:spPr>
            <a:xfrm>
              <a:off x="3336335" y="20919758"/>
              <a:ext cx="11606878" cy="22862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4304F006-AE57-EC88-8595-72C6EDA8059D}"/>
                </a:ext>
              </a:extLst>
            </p:cNvPr>
            <p:cNvSpPr/>
            <p:nvPr/>
          </p:nvSpPr>
          <p:spPr>
            <a:xfrm>
              <a:off x="3334723" y="20513918"/>
              <a:ext cx="2705114" cy="40583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합성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Image</a:t>
              </a:r>
              <a:endParaRPr lang="en-US" altLang="ko-KR" sz="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403B9DC-79A0-8CE4-AC34-392B517E87D5}"/>
                </a:ext>
              </a:extLst>
            </p:cNvPr>
            <p:cNvSpPr/>
            <p:nvPr/>
          </p:nvSpPr>
          <p:spPr>
            <a:xfrm>
              <a:off x="3535862" y="21927610"/>
              <a:ext cx="2469041" cy="553114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R</a:t>
              </a:r>
              <a:r>
                <a:rPr lang="ko-KR" altLang="en-US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Channel</a:t>
              </a:r>
            </a:p>
            <a:p>
              <a:pPr algn="ctr"/>
              <a:r>
                <a:rPr lang="en-US" altLang="ko-KR" sz="8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(Dark Field Image)</a:t>
              </a:r>
            </a:p>
          </p:txBody>
        </p:sp>
        <p:pic>
          <p:nvPicPr>
            <p:cNvPr id="212" name="그림 211" descr="모노크롬, 흑백, 흑백 사진, 스케치이(가) 표시된 사진&#10;&#10;자동 생성된 설명">
              <a:extLst>
                <a:ext uri="{FF2B5EF4-FFF2-40B4-BE49-F238E27FC236}">
                  <a16:creationId xmlns:a16="http://schemas.microsoft.com/office/drawing/2014/main" id="{AFA6EFCB-03CB-B27C-44BB-3064C58DD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35862" y="21134912"/>
              <a:ext cx="2469041" cy="698901"/>
            </a:xfrm>
            <a:prstGeom prst="rect">
              <a:avLst/>
            </a:prstGeom>
          </p:spPr>
        </p:pic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D3D31080-B672-BBC2-E07F-B2256980EF10}"/>
                </a:ext>
              </a:extLst>
            </p:cNvPr>
            <p:cNvSpPr/>
            <p:nvPr/>
          </p:nvSpPr>
          <p:spPr>
            <a:xfrm>
              <a:off x="6451079" y="21940334"/>
              <a:ext cx="2469041" cy="553114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00B05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G</a:t>
              </a:r>
              <a:r>
                <a:rPr lang="ko-KR" altLang="en-US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Channel</a:t>
              </a:r>
            </a:p>
            <a:p>
              <a:pPr algn="ctr"/>
              <a:r>
                <a:rPr lang="en-US" altLang="ko-KR" sz="8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(Bright Field Image)</a:t>
              </a:r>
            </a:p>
          </p:txBody>
        </p: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09B5ECF4-3F9C-AEED-7DD2-30123754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0525" b="30525"/>
            <a:stretch/>
          </p:blipFill>
          <p:spPr>
            <a:xfrm>
              <a:off x="6451077" y="21134910"/>
              <a:ext cx="2469039" cy="738216"/>
            </a:xfrm>
            <a:prstGeom prst="rect">
              <a:avLst/>
            </a:prstGeom>
          </p:spPr>
        </p:pic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336661CB-5A0B-F344-F5C6-748E46856930}"/>
                </a:ext>
              </a:extLst>
            </p:cNvPr>
            <p:cNvSpPr/>
            <p:nvPr/>
          </p:nvSpPr>
          <p:spPr>
            <a:xfrm>
              <a:off x="9365889" y="21930672"/>
              <a:ext cx="2469041" cy="553114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0000FF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B</a:t>
              </a:r>
              <a:r>
                <a:rPr lang="ko-KR" altLang="en-US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Channel</a:t>
              </a:r>
            </a:p>
            <a:p>
              <a:pPr algn="ctr"/>
              <a:r>
                <a:rPr lang="en-US" altLang="ko-KR" sz="8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(Shape(2.5D) Image)</a:t>
              </a:r>
            </a:p>
          </p:txBody>
        </p:sp>
        <p:sp>
          <p:nvSpPr>
            <p:cNvPr id="216" name="TextBox 118">
              <a:extLst>
                <a:ext uri="{FF2B5EF4-FFF2-40B4-BE49-F238E27FC236}">
                  <a16:creationId xmlns:a16="http://schemas.microsoft.com/office/drawing/2014/main" id="{C4022D38-8E99-BA7B-656A-5EEB088A9CE7}"/>
                </a:ext>
              </a:extLst>
            </p:cNvPr>
            <p:cNvSpPr txBox="1"/>
            <p:nvPr/>
          </p:nvSpPr>
          <p:spPr bwMode="auto">
            <a:xfrm>
              <a:off x="3440375" y="22637935"/>
              <a:ext cx="11289758" cy="55399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200" b="1" u="sng" kern="1200">
                  <a:solidFill>
                    <a:schemeClr val="tx2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R, G,</a:t>
              </a:r>
              <a:r>
                <a:rPr lang="ko-KR" altLang="en-US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 </a:t>
              </a:r>
              <a:r>
                <a:rPr lang="en-US" altLang="ko-KR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B</a:t>
              </a:r>
              <a:r>
                <a:rPr lang="ko-KR" altLang="en-US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 </a:t>
              </a:r>
              <a:r>
                <a:rPr lang="en-US" altLang="ko-KR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Channel Image</a:t>
              </a:r>
              <a:r>
                <a:rPr lang="ko-KR" altLang="en-US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를 </a:t>
              </a:r>
              <a:r>
                <a:rPr lang="en-US" altLang="ko-KR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Merge </a:t>
              </a:r>
              <a:r>
                <a:rPr lang="ko-KR" altLang="en-US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하여 합성 </a:t>
              </a:r>
              <a:r>
                <a:rPr lang="en-US" altLang="ko-KR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Image </a:t>
              </a:r>
              <a:r>
                <a:rPr lang="ko-KR" altLang="en-US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생성</a:t>
              </a:r>
              <a:endParaRPr lang="en-US" altLang="ko-KR" sz="1800" u="none" kern="0" dirty="0">
                <a:solidFill>
                  <a:srgbClr val="0000FF"/>
                </a:solidFill>
                <a:latin typeface="+mn-lt"/>
                <a:ea typeface="굴림" panose="020B0600000101010101" pitchFamily="50" charset="-127"/>
              </a:endParaRPr>
            </a:p>
            <a:p>
              <a:pPr>
                <a:defRPr/>
              </a:pPr>
              <a:r>
                <a:rPr lang="ko-KR" altLang="en-US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본 </a:t>
              </a:r>
              <a:r>
                <a:rPr lang="en-US" altLang="ko-KR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Image</a:t>
              </a:r>
              <a:r>
                <a:rPr lang="ko-KR" altLang="en-US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를 활용하여 </a:t>
              </a:r>
              <a:r>
                <a:rPr lang="en-US" altLang="ko-KR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Train, AI </a:t>
              </a:r>
              <a:r>
                <a:rPr lang="ko-KR" altLang="en-US" sz="1800" u="none" kern="0" dirty="0">
                  <a:solidFill>
                    <a:srgbClr val="0000FF"/>
                  </a:solidFill>
                  <a:latin typeface="+mn-lt"/>
                  <a:ea typeface="굴림" panose="020B0600000101010101" pitchFamily="50" charset="-127"/>
                </a:rPr>
                <a:t>검사 진행</a:t>
              </a:r>
            </a:p>
          </p:txBody>
        </p:sp>
        <p:sp>
          <p:nvSpPr>
            <p:cNvPr id="217" name="TextBox 119">
              <a:extLst>
                <a:ext uri="{FF2B5EF4-FFF2-40B4-BE49-F238E27FC236}">
                  <a16:creationId xmlns:a16="http://schemas.microsoft.com/office/drawing/2014/main" id="{21F4041B-1489-CF2C-E16D-4E9C689FAC7A}"/>
                </a:ext>
              </a:extLst>
            </p:cNvPr>
            <p:cNvSpPr txBox="1"/>
            <p:nvPr/>
          </p:nvSpPr>
          <p:spPr>
            <a:xfrm>
              <a:off x="8864478" y="21218321"/>
              <a:ext cx="550592" cy="546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+</a:t>
              </a:r>
              <a:r>
                <a:rPr lang="ko-KR" altLang="en-US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218" name="TextBox 120">
              <a:extLst>
                <a:ext uri="{FF2B5EF4-FFF2-40B4-BE49-F238E27FC236}">
                  <a16:creationId xmlns:a16="http://schemas.microsoft.com/office/drawing/2014/main" id="{52DB3BF0-16AD-2741-DAD2-E58D0D0BF5A3}"/>
                </a:ext>
              </a:extLst>
            </p:cNvPr>
            <p:cNvSpPr txBox="1"/>
            <p:nvPr/>
          </p:nvSpPr>
          <p:spPr>
            <a:xfrm>
              <a:off x="5952491" y="21204050"/>
              <a:ext cx="550592" cy="546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+</a:t>
              </a:r>
              <a:r>
                <a:rPr lang="ko-KR" altLang="en-US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219" name="TextBox 121">
              <a:extLst>
                <a:ext uri="{FF2B5EF4-FFF2-40B4-BE49-F238E27FC236}">
                  <a16:creationId xmlns:a16="http://schemas.microsoft.com/office/drawing/2014/main" id="{6DA83C73-FB33-0C44-2F5A-003375FAD055}"/>
                </a:ext>
              </a:extLst>
            </p:cNvPr>
            <p:cNvSpPr txBox="1"/>
            <p:nvPr/>
          </p:nvSpPr>
          <p:spPr>
            <a:xfrm>
              <a:off x="11777477" y="21198924"/>
              <a:ext cx="550592" cy="5463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=</a:t>
              </a:r>
              <a:r>
                <a:rPr lang="ko-KR" altLang="en-US" b="1" dirty="0">
                  <a:solidFill>
                    <a:srgbClr val="FF0000"/>
                  </a:solidFill>
                  <a:latin typeface="Malgun Gothic Semilight" panose="020B0502040204020203" pitchFamily="50" charset="-127"/>
                  <a:ea typeface="함초롬바탕" panose="02030604000101010101" pitchFamily="18" charset="-127"/>
                </a:rPr>
                <a:t> </a:t>
              </a:r>
              <a:endParaRPr lang="ko-KR" altLang="en-US" dirty="0">
                <a:solidFill>
                  <a:srgbClr val="FF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7A64691F-EBE6-95D4-8146-ABE8423AACD6}"/>
                </a:ext>
              </a:extLst>
            </p:cNvPr>
            <p:cNvSpPr/>
            <p:nvPr/>
          </p:nvSpPr>
          <p:spPr>
            <a:xfrm>
              <a:off x="12320170" y="21927610"/>
              <a:ext cx="2469041" cy="553114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합성 </a:t>
              </a:r>
              <a:r>
                <a:rPr lang="en-US" altLang="ko-KR" sz="12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Image</a:t>
              </a:r>
            </a:p>
            <a:p>
              <a:pPr algn="ctr"/>
              <a:r>
                <a:rPr lang="en-US" altLang="ko-KR" sz="800" b="1" dirty="0">
                  <a:solidFill>
                    <a:prstClr val="black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</a:rPr>
                <a:t>(Train Image)</a:t>
              </a:r>
            </a:p>
          </p:txBody>
        </p:sp>
        <p:pic>
          <p:nvPicPr>
            <p:cNvPr id="221" name="그림 220" descr="다채로움, 빛, 램프, 예술이(가) 표시된 사진&#10;&#10;자동 생성된 설명">
              <a:extLst>
                <a:ext uri="{FF2B5EF4-FFF2-40B4-BE49-F238E27FC236}">
                  <a16:creationId xmlns:a16="http://schemas.microsoft.com/office/drawing/2014/main" id="{FA0138F5-608D-1DDF-01BB-674AFBA10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41000" contrast="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80012" y="21210970"/>
              <a:ext cx="2536332" cy="592690"/>
            </a:xfrm>
            <a:prstGeom prst="rect">
              <a:avLst/>
            </a:prstGeom>
          </p:spPr>
        </p:pic>
        <p:pic>
          <p:nvPicPr>
            <p:cNvPr id="222" name="그림 221" descr="스케치, 그림, 직사각형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094A99F-27D1-D4A3-5F88-A15907AC8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308077" y="18925082"/>
              <a:ext cx="2467323" cy="698325"/>
            </a:xfrm>
            <a:prstGeom prst="rect">
              <a:avLst/>
            </a:prstGeom>
          </p:spPr>
        </p:pic>
        <p:pic>
          <p:nvPicPr>
            <p:cNvPr id="223" name="그림 222" descr="스케치, 그림, 직사각형, 예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88337A6-FF58-CDDC-911B-63ABC674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78670" y="21132023"/>
              <a:ext cx="2467323" cy="698325"/>
            </a:xfrm>
            <a:prstGeom prst="rect">
              <a:avLst/>
            </a:prstGeom>
          </p:spPr>
        </p:pic>
      </p:grp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14B438D8-29E6-6FE0-0997-C488804252D4}"/>
              </a:ext>
            </a:extLst>
          </p:cNvPr>
          <p:cNvSpPr/>
          <p:nvPr/>
        </p:nvSpPr>
        <p:spPr>
          <a:xfrm>
            <a:off x="934858" y="34276108"/>
            <a:ext cx="14654956" cy="529169"/>
          </a:xfrm>
          <a:prstGeom prst="roundRect">
            <a:avLst>
              <a:gd name="adj" fmla="val 495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PHOTOMETRIC STEREO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BE0004-5F56-64F9-2766-92BB08FAB1AE}"/>
              </a:ext>
            </a:extLst>
          </p:cNvPr>
          <p:cNvSpPr txBox="1"/>
          <p:nvPr/>
        </p:nvSpPr>
        <p:spPr>
          <a:xfrm>
            <a:off x="16795225" y="10769639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ko-KR" altLang="en-US" sz="3200" dirty="0">
                <a:solidFill>
                  <a:srgbClr val="4F81BD"/>
                </a:solidFill>
              </a:rPr>
              <a:t>■ </a:t>
            </a:r>
            <a:r>
              <a:rPr lang="ko-KR" altLang="en-US" sz="3200" b="1" dirty="0">
                <a:solidFill>
                  <a:srgbClr val="4F81BD"/>
                </a:solidFill>
              </a:rPr>
              <a:t>실험구성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29D7708-9C2A-CDC7-E9C4-03DC72D80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062051"/>
              </p:ext>
            </p:extLst>
          </p:nvPr>
        </p:nvGraphicFramePr>
        <p:xfrm>
          <a:off x="24272623" y="11722754"/>
          <a:ext cx="7361644" cy="47844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680822">
                  <a:extLst>
                    <a:ext uri="{9D8B030D-6E8A-4147-A177-3AD203B41FA5}">
                      <a16:colId xmlns:a16="http://schemas.microsoft.com/office/drawing/2014/main" val="1935824837"/>
                    </a:ext>
                  </a:extLst>
                </a:gridCol>
                <a:gridCol w="3680822">
                  <a:extLst>
                    <a:ext uri="{9D8B030D-6E8A-4147-A177-3AD203B41FA5}">
                      <a16:colId xmlns:a16="http://schemas.microsoft.com/office/drawing/2014/main" val="4184859591"/>
                    </a:ext>
                  </a:extLst>
                </a:gridCol>
              </a:tblGrid>
              <a:tr h="598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800" dirty="0">
                          <a:latin typeface="+mj-lt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800">
                          <a:latin typeface="+mj-lt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138199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+mj-lt"/>
                        </a:rPr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800" dirty="0">
                          <a:latin typeface="+mj-lt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31270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+mj-lt"/>
                        </a:rPr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800" dirty="0">
                          <a:latin typeface="+mj-lt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245299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+mj-lt"/>
                        </a:rPr>
                        <a:t>Optimizer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 err="1">
                          <a:latin typeface="+mj-lt"/>
                        </a:rPr>
                        <a:t>AdamW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06965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+mj-lt"/>
                        </a:rPr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+mj-lt"/>
                        </a:rPr>
                        <a:t>1e-4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340699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+mj-lt"/>
                        </a:rPr>
                        <a:t>GPU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+mj-lt"/>
                        </a:rPr>
                        <a:t>RTX 4090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852412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latin typeface="+mj-lt"/>
                        </a:rPr>
                        <a:t>RAM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latin typeface="+mj-lt"/>
                        </a:rPr>
                        <a:t>128GB DDR5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88292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800" dirty="0">
                          <a:latin typeface="+mj-lt"/>
                        </a:rPr>
                        <a:t>입력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800" dirty="0">
                          <a:latin typeface="+mj-lt"/>
                        </a:rPr>
                        <a:t>512 × 512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024619"/>
                  </a:ext>
                </a:extLst>
              </a:tr>
            </a:tbl>
          </a:graphicData>
        </a:graphic>
      </p:graphicFrame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DA9AF46-2D47-DF6A-548A-9E365FEF4201}"/>
              </a:ext>
            </a:extLst>
          </p:cNvPr>
          <p:cNvSpPr/>
          <p:nvPr/>
        </p:nvSpPr>
        <p:spPr>
          <a:xfrm>
            <a:off x="16795226" y="11722754"/>
            <a:ext cx="7255672" cy="584775"/>
          </a:xfrm>
          <a:prstGeom prst="roundRect">
            <a:avLst>
              <a:gd name="adj" fmla="val 495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데이터셋 구성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700D32-80EA-97D6-A0D0-FDBCC0FFFFF2}"/>
              </a:ext>
            </a:extLst>
          </p:cNvPr>
          <p:cNvSpPr txBox="1"/>
          <p:nvPr/>
        </p:nvSpPr>
        <p:spPr>
          <a:xfrm>
            <a:off x="16795226" y="12438951"/>
            <a:ext cx="7255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400" dirty="0">
                <a:latin typeface="+mj-lt"/>
              </a:rPr>
              <a:t> </a:t>
            </a:r>
            <a:r>
              <a:rPr lang="ko-KR" altLang="ko-KR" sz="2400" dirty="0" err="1">
                <a:latin typeface="+mj-lt"/>
              </a:rPr>
              <a:t>P</a:t>
            </a:r>
            <a:r>
              <a:rPr lang="en-US" altLang="ko-KR" sz="2400" dirty="0">
                <a:latin typeface="+mj-lt"/>
              </a:rPr>
              <a:t>S</a:t>
            </a:r>
            <a:r>
              <a:rPr lang="ko-KR" altLang="ko-KR" sz="2400" dirty="0">
                <a:latin typeface="+mj-lt"/>
              </a:rPr>
              <a:t> 기반 </a:t>
            </a:r>
            <a:r>
              <a:rPr lang="ko-KR" altLang="en-US" sz="2400" dirty="0">
                <a:latin typeface="+mj-lt"/>
              </a:rPr>
              <a:t>다</a:t>
            </a:r>
            <a:r>
              <a:rPr lang="ko-KR" altLang="ko-KR" sz="2400" dirty="0">
                <a:latin typeface="+mj-lt"/>
              </a:rPr>
              <a:t>중 조명 영상 총 90장</a:t>
            </a:r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400" dirty="0">
                <a:latin typeface="+mj-lt"/>
              </a:rPr>
              <a:t> </a:t>
            </a:r>
            <a:r>
              <a:rPr lang="ko-KR" altLang="ko-KR" sz="2400" dirty="0">
                <a:latin typeface="+mj-lt"/>
              </a:rPr>
              <a:t>채널: </a:t>
            </a:r>
            <a:r>
              <a:rPr lang="ko-KR" altLang="ko-KR" sz="2400" dirty="0" err="1">
                <a:latin typeface="+mj-lt"/>
              </a:rPr>
              <a:t>Albedo</a:t>
            </a:r>
            <a:r>
              <a:rPr lang="ko-KR" altLang="ko-KR" sz="2400" dirty="0">
                <a:latin typeface="+mj-lt"/>
              </a:rPr>
              <a:t> + </a:t>
            </a:r>
            <a:r>
              <a:rPr lang="ko-KR" altLang="ko-KR" sz="2400" dirty="0" err="1">
                <a:latin typeface="+mj-lt"/>
              </a:rPr>
              <a:t>Depth</a:t>
            </a:r>
            <a:r>
              <a:rPr lang="ko-KR" altLang="ko-KR" sz="2400" dirty="0">
                <a:latin typeface="+mj-lt"/>
              </a:rPr>
              <a:t> + </a:t>
            </a:r>
            <a:r>
              <a:rPr lang="ko-KR" altLang="ko-KR" sz="2400" dirty="0" err="1">
                <a:latin typeface="+mj-lt"/>
              </a:rPr>
              <a:t>Coaxial</a:t>
            </a:r>
            <a:r>
              <a:rPr lang="en-US" altLang="ko-KR" sz="2400" dirty="0">
                <a:latin typeface="+mj-lt"/>
              </a:rPr>
              <a:t>(RGB </a:t>
            </a:r>
            <a:r>
              <a:rPr lang="ko-KR" altLang="en-US" sz="2400" dirty="0">
                <a:latin typeface="+mj-lt"/>
              </a:rPr>
              <a:t>변환</a:t>
            </a:r>
            <a:r>
              <a:rPr lang="en-US" altLang="ko-KR" sz="2400" dirty="0">
                <a:latin typeface="+mj-lt"/>
              </a:rPr>
              <a:t>)</a:t>
            </a:r>
            <a:endParaRPr lang="ko-KR" altLang="ko-KR" sz="2400" dirty="0">
              <a:latin typeface="+mj-lt"/>
            </a:endParaRPr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400" dirty="0">
                <a:latin typeface="+mj-lt"/>
              </a:rPr>
              <a:t> </a:t>
            </a:r>
            <a:r>
              <a:rPr lang="ko-KR" altLang="ko-KR" sz="2400" dirty="0">
                <a:latin typeface="+mj-lt"/>
              </a:rPr>
              <a:t>데이터셋 구조: </a:t>
            </a:r>
            <a:r>
              <a:rPr lang="ko-KR" altLang="ko-KR" sz="2400" dirty="0" err="1">
                <a:latin typeface="+mj-lt"/>
              </a:rPr>
              <a:t>MVTec</a:t>
            </a:r>
            <a:r>
              <a:rPr lang="ko-KR" altLang="ko-KR" sz="2400" dirty="0">
                <a:latin typeface="+mj-lt"/>
              </a:rPr>
              <a:t> AD 형식</a:t>
            </a:r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400" dirty="0">
                <a:latin typeface="+mj-lt"/>
              </a:rPr>
              <a:t> </a:t>
            </a:r>
            <a:r>
              <a:rPr lang="ko-KR" altLang="ko-KR" sz="2400" dirty="0">
                <a:latin typeface="+mj-lt"/>
              </a:rPr>
              <a:t>데이터 분할: 정상 이미지는 학습, 불량 이미지는</a:t>
            </a:r>
            <a:endParaRPr lang="en-US" altLang="ko-KR" sz="2400" dirty="0">
              <a:latin typeface="+mj-lt"/>
            </a:endParaRPr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latin typeface="+mj-lt"/>
              </a:rPr>
              <a:t>  </a:t>
            </a:r>
            <a:r>
              <a:rPr lang="ko-KR" altLang="ko-KR" sz="2400" dirty="0">
                <a:latin typeface="+mj-lt"/>
              </a:rPr>
              <a:t>평가 단계에서만 활용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ko-KR" altLang="en-US" sz="2400" dirty="0">
              <a:latin typeface="+mj-lt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B235187-B76E-40B9-9E62-230327293735}"/>
              </a:ext>
            </a:extLst>
          </p:cNvPr>
          <p:cNvSpPr/>
          <p:nvPr/>
        </p:nvSpPr>
        <p:spPr>
          <a:xfrm>
            <a:off x="16795226" y="14526215"/>
            <a:ext cx="7255672" cy="584775"/>
          </a:xfrm>
          <a:prstGeom prst="roundRect">
            <a:avLst>
              <a:gd name="adj" fmla="val 495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모델 구조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089FEA-413C-6EE9-EAE3-0338CDC520DA}"/>
              </a:ext>
            </a:extLst>
          </p:cNvPr>
          <p:cNvSpPr txBox="1"/>
          <p:nvPr/>
        </p:nvSpPr>
        <p:spPr>
          <a:xfrm>
            <a:off x="16898885" y="15306851"/>
            <a:ext cx="725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2400" dirty="0">
                <a:latin typeface="+mj-lt"/>
              </a:rPr>
              <a:t> </a:t>
            </a:r>
            <a:r>
              <a:rPr lang="en-US" altLang="ko-KR" sz="2400" dirty="0" err="1"/>
              <a:t>PatchCore</a:t>
            </a:r>
            <a:r>
              <a:rPr lang="en-US" altLang="ko-KR" sz="2400" dirty="0"/>
              <a:t> </a:t>
            </a:r>
            <a:r>
              <a:rPr lang="ko-KR" altLang="en-US" sz="2400" dirty="0"/>
              <a:t>기반 이상 탐지 모델</a:t>
            </a:r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/>
              <a:t>Backbone: WideResNet-50-2</a:t>
            </a:r>
            <a:endParaRPr lang="ko-KR" altLang="ko-KR" sz="2400" dirty="0">
              <a:latin typeface="+mj-lt"/>
            </a:endParaRPr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400" dirty="0">
                <a:latin typeface="+mj-lt"/>
              </a:rPr>
              <a:t> </a:t>
            </a:r>
            <a:r>
              <a:rPr lang="en-US" altLang="ko-KR" sz="2400" dirty="0"/>
              <a:t>Coreset Sampling </a:t>
            </a:r>
            <a:r>
              <a:rPr lang="ko-KR" altLang="en-US" sz="2400" dirty="0"/>
              <a:t>적용 → 메모리 효율성 향상</a:t>
            </a:r>
            <a:endParaRPr lang="ko-KR" altLang="ko-KR" sz="2400" dirty="0">
              <a:latin typeface="+mj-lt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8F835E80-6AE9-AAED-7760-7C1740380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209513"/>
              </p:ext>
            </p:extLst>
          </p:nvPr>
        </p:nvGraphicFramePr>
        <p:xfrm>
          <a:off x="16898885" y="17597051"/>
          <a:ext cx="7152012" cy="23922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76006">
                  <a:extLst>
                    <a:ext uri="{9D8B030D-6E8A-4147-A177-3AD203B41FA5}">
                      <a16:colId xmlns:a16="http://schemas.microsoft.com/office/drawing/2014/main" val="1935824837"/>
                    </a:ext>
                  </a:extLst>
                </a:gridCol>
                <a:gridCol w="3576006">
                  <a:extLst>
                    <a:ext uri="{9D8B030D-6E8A-4147-A177-3AD203B41FA5}">
                      <a16:colId xmlns:a16="http://schemas.microsoft.com/office/drawing/2014/main" val="4184859591"/>
                    </a:ext>
                  </a:extLst>
                </a:gridCol>
              </a:tblGrid>
              <a:tr h="598053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dirty="0"/>
                        <a:t>정량적 평가지표</a:t>
                      </a:r>
                      <a:endParaRPr lang="ko-KR" altLang="en-US" sz="2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8138199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800" dirty="0"/>
                        <a:t>AUROC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dirty="0"/>
                        <a:t>정상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불량 분류 성능</a:t>
                      </a:r>
                      <a:endParaRPr lang="en-US" altLang="ko-KR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31270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800" dirty="0"/>
                        <a:t>F1 Score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dirty="0"/>
                        <a:t>정밀도와 재현율의 균형</a:t>
                      </a:r>
                      <a:endParaRPr lang="en-US" altLang="ko-KR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245299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800" dirty="0"/>
                        <a:t>Throughput(FPS)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dirty="0"/>
                        <a:t>실시간 적용 가능성 평가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8829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D43E22F-C6CE-16DE-D85F-BB992C13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395934"/>
              </p:ext>
            </p:extLst>
          </p:nvPr>
        </p:nvGraphicFramePr>
        <p:xfrm>
          <a:off x="24376281" y="17597051"/>
          <a:ext cx="7152012" cy="416421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576006">
                  <a:extLst>
                    <a:ext uri="{9D8B030D-6E8A-4147-A177-3AD203B41FA5}">
                      <a16:colId xmlns:a16="http://schemas.microsoft.com/office/drawing/2014/main" val="1935824837"/>
                    </a:ext>
                  </a:extLst>
                </a:gridCol>
                <a:gridCol w="3576006">
                  <a:extLst>
                    <a:ext uri="{9D8B030D-6E8A-4147-A177-3AD203B41FA5}">
                      <a16:colId xmlns:a16="http://schemas.microsoft.com/office/drawing/2014/main" val="4184859591"/>
                    </a:ext>
                  </a:extLst>
                </a:gridCol>
              </a:tblGrid>
              <a:tr h="598053"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dirty="0"/>
                        <a:t>정성적 평가지표</a:t>
                      </a:r>
                      <a:endParaRPr lang="ko-KR" altLang="en-US" sz="2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8138199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dirty="0"/>
                        <a:t>양품 </a:t>
                      </a:r>
                      <a:r>
                        <a:rPr lang="en-US" altLang="ko-KR" sz="2400" dirty="0"/>
                        <a:t>vs </a:t>
                      </a:r>
                      <a:r>
                        <a:rPr lang="ko-KR" altLang="en-US" sz="2400" dirty="0"/>
                        <a:t>불량 이미지 판정 시각화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dirty="0"/>
                        <a:t>실제 금속 케이스 영상에서 정상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불량 판정 결과 확인</a:t>
                      </a:r>
                      <a:endParaRPr lang="en-US" altLang="ko-KR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731270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dirty="0"/>
                        <a:t>결함 유형별 성능 분석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dirty="0"/>
                        <a:t>스크래치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얼룩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이물질 등 다양한 불량에 대한 탐지 안정성 검증</a:t>
                      </a:r>
                      <a:endParaRPr lang="en-US" altLang="ko-KR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245299"/>
                  </a:ext>
                </a:extLst>
              </a:tr>
              <a:tr h="5980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dirty="0" err="1"/>
                        <a:t>오탐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 err="1"/>
                        <a:t>미검</a:t>
                      </a:r>
                      <a:r>
                        <a:rPr lang="ko-KR" altLang="en-US" sz="2400" dirty="0"/>
                        <a:t> 사례 분석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dirty="0"/>
                        <a:t>모델이 실패하는 경우를 육안으로 확인하여 한계 파악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882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775CC85-5519-80C6-A6B1-BB61985BCD19}"/>
              </a:ext>
            </a:extLst>
          </p:cNvPr>
          <p:cNvSpPr txBox="1"/>
          <p:nvPr/>
        </p:nvSpPr>
        <p:spPr>
          <a:xfrm>
            <a:off x="16795225" y="16934020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ko-KR" altLang="en-US" sz="3200" dirty="0">
                <a:solidFill>
                  <a:srgbClr val="4F81BD"/>
                </a:solidFill>
              </a:rPr>
              <a:t>■ </a:t>
            </a:r>
            <a:r>
              <a:rPr lang="ko-KR" altLang="en-US" sz="3200" b="1" dirty="0">
                <a:solidFill>
                  <a:srgbClr val="4F81BD"/>
                </a:solidFill>
              </a:rPr>
              <a:t>평가방법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3CF89-E6C4-8E21-4495-C3197007B450}"/>
              </a:ext>
            </a:extLst>
          </p:cNvPr>
          <p:cNvSpPr txBox="1"/>
          <p:nvPr/>
        </p:nvSpPr>
        <p:spPr>
          <a:xfrm>
            <a:off x="16797432" y="22482123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ko-KR" altLang="en-US" sz="3200" dirty="0">
                <a:solidFill>
                  <a:srgbClr val="4F81BD"/>
                </a:solidFill>
              </a:rPr>
              <a:t>■ </a:t>
            </a:r>
            <a:r>
              <a:rPr lang="ko-KR" altLang="en-US" sz="3200" b="1" dirty="0">
                <a:solidFill>
                  <a:srgbClr val="4F81BD"/>
                </a:solidFill>
              </a:rPr>
              <a:t>모델 분석 결과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80562A6-43BD-920A-0CEC-00FA6BDEA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244429"/>
              </p:ext>
            </p:extLst>
          </p:nvPr>
        </p:nvGraphicFramePr>
        <p:xfrm>
          <a:off x="16898885" y="23201591"/>
          <a:ext cx="14629405" cy="277463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9915">
                  <a:extLst>
                    <a:ext uri="{9D8B030D-6E8A-4147-A177-3AD203B41FA5}">
                      <a16:colId xmlns:a16="http://schemas.microsoft.com/office/drawing/2014/main" val="560147151"/>
                    </a:ext>
                  </a:extLst>
                </a:gridCol>
                <a:gridCol w="2089915">
                  <a:extLst>
                    <a:ext uri="{9D8B030D-6E8A-4147-A177-3AD203B41FA5}">
                      <a16:colId xmlns:a16="http://schemas.microsoft.com/office/drawing/2014/main" val="2055575866"/>
                    </a:ext>
                  </a:extLst>
                </a:gridCol>
                <a:gridCol w="2089915">
                  <a:extLst>
                    <a:ext uri="{9D8B030D-6E8A-4147-A177-3AD203B41FA5}">
                      <a16:colId xmlns:a16="http://schemas.microsoft.com/office/drawing/2014/main" val="2825610415"/>
                    </a:ext>
                  </a:extLst>
                </a:gridCol>
                <a:gridCol w="2089915">
                  <a:extLst>
                    <a:ext uri="{9D8B030D-6E8A-4147-A177-3AD203B41FA5}">
                      <a16:colId xmlns:a16="http://schemas.microsoft.com/office/drawing/2014/main" val="1241792957"/>
                    </a:ext>
                  </a:extLst>
                </a:gridCol>
                <a:gridCol w="2089915">
                  <a:extLst>
                    <a:ext uri="{9D8B030D-6E8A-4147-A177-3AD203B41FA5}">
                      <a16:colId xmlns:a16="http://schemas.microsoft.com/office/drawing/2014/main" val="3041956960"/>
                    </a:ext>
                  </a:extLst>
                </a:gridCol>
                <a:gridCol w="2089915">
                  <a:extLst>
                    <a:ext uri="{9D8B030D-6E8A-4147-A177-3AD203B41FA5}">
                      <a16:colId xmlns:a16="http://schemas.microsoft.com/office/drawing/2014/main" val="4028574005"/>
                    </a:ext>
                  </a:extLst>
                </a:gridCol>
                <a:gridCol w="2089915">
                  <a:extLst>
                    <a:ext uri="{9D8B030D-6E8A-4147-A177-3AD203B41FA5}">
                      <a16:colId xmlns:a16="http://schemas.microsoft.com/office/drawing/2014/main" val="1495992787"/>
                    </a:ext>
                  </a:extLst>
                </a:gridCol>
              </a:tblGrid>
              <a:tr h="8401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400" dirty="0"/>
                        <a:t>모델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400" dirty="0"/>
                        <a:t>입력 채널</a:t>
                      </a:r>
                      <a:endParaRPr lang="ko-KR" alt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AUROC</a:t>
                      </a:r>
                      <a:endParaRPr lang="en-US" sz="2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F1 Score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Precision</a:t>
                      </a:r>
                      <a:endParaRPr lang="en-US" sz="2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Recall</a:t>
                      </a:r>
                      <a:endParaRPr lang="en-US" sz="240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FPS</a:t>
                      </a:r>
                      <a:r>
                        <a:rPr lang="en-US" sz="1800" dirty="0"/>
                        <a:t> (batch=9)</a:t>
                      </a:r>
                      <a:endParaRPr lang="en-US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99513"/>
                  </a:ext>
                </a:extLst>
              </a:tr>
              <a:tr h="19345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 err="1"/>
                        <a:t>PatchCore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Albedo +</a:t>
                      </a:r>
                    </a:p>
                    <a:p>
                      <a:pPr>
                        <a:buNone/>
                      </a:pPr>
                      <a:r>
                        <a:rPr lang="en-US" sz="2400" dirty="0"/>
                        <a:t>Depth +</a:t>
                      </a:r>
                    </a:p>
                    <a:p>
                      <a:pPr>
                        <a:buNone/>
                      </a:pPr>
                      <a:r>
                        <a:rPr lang="en-US" sz="2400" dirty="0"/>
                        <a:t>Coaxial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1.00</a:t>
                      </a:r>
                      <a:endParaRPr lang="en-US" altLang="ko-KR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1.00</a:t>
                      </a:r>
                      <a:endParaRPr lang="en-US" altLang="ko-KR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1.00</a:t>
                      </a:r>
                      <a:endParaRPr lang="en-US" altLang="ko-KR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1.00</a:t>
                      </a:r>
                      <a:endParaRPr lang="en-US" altLang="ko-KR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2400" dirty="0"/>
                        <a:t>17.65</a:t>
                      </a:r>
                      <a:endParaRPr lang="en-US" altLang="ko-KR" sz="2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52671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6DA426D-337E-9EBA-4D96-4A140BD54979}"/>
              </a:ext>
            </a:extLst>
          </p:cNvPr>
          <p:cNvSpPr txBox="1"/>
          <p:nvPr/>
        </p:nvSpPr>
        <p:spPr>
          <a:xfrm>
            <a:off x="16898884" y="26175466"/>
            <a:ext cx="146294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3200" dirty="0"/>
              <a:t> Photometric Stereo </a:t>
            </a:r>
            <a:r>
              <a:rPr lang="ko-KR" altLang="en-US" sz="3200" dirty="0"/>
              <a:t>기반 </a:t>
            </a:r>
            <a:r>
              <a:rPr lang="en-US" altLang="ko-KR" sz="3200" dirty="0"/>
              <a:t>3</a:t>
            </a:r>
            <a:r>
              <a:rPr lang="ko-KR" altLang="en-US" sz="3200" dirty="0"/>
              <a:t>채널 입력</a:t>
            </a:r>
            <a:r>
              <a:rPr lang="en-US" altLang="ko-KR" sz="3200" dirty="0"/>
              <a:t>(Albedo, Depth, Coaxial) </a:t>
            </a:r>
            <a:r>
              <a:rPr lang="ko-KR" altLang="en-US" sz="3200" dirty="0"/>
              <a:t>구성</a:t>
            </a:r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3200" dirty="0"/>
              <a:t> </a:t>
            </a:r>
            <a:r>
              <a:rPr lang="en-US" altLang="ko-KR" sz="3200" dirty="0" err="1"/>
              <a:t>PatchCore</a:t>
            </a:r>
            <a:r>
              <a:rPr lang="en-US" altLang="ko-KR" sz="3200" dirty="0"/>
              <a:t> </a:t>
            </a:r>
            <a:r>
              <a:rPr lang="ko-KR" altLang="en-US" sz="3200" dirty="0"/>
              <a:t>모델 적용 시 </a:t>
            </a:r>
            <a:r>
              <a:rPr lang="en-US" altLang="ko-KR" sz="3200" dirty="0"/>
              <a:t>AUROC 1.0, F1 Score 1.0 </a:t>
            </a:r>
            <a:r>
              <a:rPr lang="ko-KR" altLang="en-US" sz="3200" dirty="0"/>
              <a:t>달성</a:t>
            </a:r>
            <a:endParaRPr lang="ko-KR" altLang="ko-KR" sz="3200" dirty="0"/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3200" dirty="0"/>
              <a:t> 표면 형상 대비를 강화하여 결함 검출 안정성 확보</a:t>
            </a:r>
            <a:endParaRPr lang="en-US" altLang="ko-KR" sz="3200" dirty="0"/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3200" dirty="0"/>
              <a:t> 초당 </a:t>
            </a:r>
            <a:r>
              <a:rPr lang="en-US" altLang="ko-KR" sz="3200" dirty="0"/>
              <a:t>17.6 FPS </a:t>
            </a:r>
            <a:r>
              <a:rPr lang="ko-KR" altLang="en-US" sz="3200" dirty="0"/>
              <a:t>처리 → 대량 생산 라인 적용 가능성 확인</a:t>
            </a:r>
            <a:endParaRPr lang="ko-KR" altLang="ko-KR" sz="3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AC835CE-971A-7B5D-E18F-CB4294A0006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898884" y="29761309"/>
            <a:ext cx="14091336" cy="311168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7C2090-A51E-3B4A-C297-D7576C563E9D}"/>
              </a:ext>
            </a:extLst>
          </p:cNvPr>
          <p:cNvSpPr/>
          <p:nvPr/>
        </p:nvSpPr>
        <p:spPr>
          <a:xfrm>
            <a:off x="17066121" y="35275676"/>
            <a:ext cx="1434458" cy="1569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4BC585-142F-5079-A2C1-53432A7D5D58}"/>
              </a:ext>
            </a:extLst>
          </p:cNvPr>
          <p:cNvSpPr/>
          <p:nvPr/>
        </p:nvSpPr>
        <p:spPr>
          <a:xfrm>
            <a:off x="17066121" y="37747008"/>
            <a:ext cx="1434458" cy="1569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E01D3D-3124-98A3-5611-4038A655E367}"/>
              </a:ext>
            </a:extLst>
          </p:cNvPr>
          <p:cNvSpPr/>
          <p:nvPr/>
        </p:nvSpPr>
        <p:spPr>
          <a:xfrm>
            <a:off x="17066121" y="40190630"/>
            <a:ext cx="1434458" cy="1569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33C828-D5BC-2DD7-B764-761E33DAB6BB}"/>
              </a:ext>
            </a:extLst>
          </p:cNvPr>
          <p:cNvSpPr txBox="1"/>
          <p:nvPr/>
        </p:nvSpPr>
        <p:spPr>
          <a:xfrm>
            <a:off x="18877287" y="35275676"/>
            <a:ext cx="12580646" cy="1569660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</a:rPr>
              <a:t>PS </a:t>
            </a:r>
            <a:r>
              <a:rPr lang="ko-KR" altLang="en-US" sz="3200" dirty="0">
                <a:solidFill>
                  <a:schemeClr val="bg1"/>
                </a:solidFill>
              </a:rPr>
              <a:t>기반 영상 융합을 통해 금속 표면의 미세 결함 가시성을 강화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</a:rPr>
              <a:t>AD </a:t>
            </a:r>
            <a:r>
              <a:rPr lang="ko-KR" altLang="en-US" sz="3200" dirty="0">
                <a:solidFill>
                  <a:schemeClr val="bg1"/>
                </a:solidFill>
              </a:rPr>
              <a:t>기법 적용으로 </a:t>
            </a:r>
            <a:r>
              <a:rPr lang="ko-KR" altLang="en-US" sz="3200" dirty="0" err="1">
                <a:solidFill>
                  <a:schemeClr val="bg1"/>
                </a:solidFill>
              </a:rPr>
              <a:t>라벨링</a:t>
            </a:r>
            <a:r>
              <a:rPr lang="ko-KR" altLang="en-US" sz="3200" dirty="0">
                <a:solidFill>
                  <a:schemeClr val="bg1"/>
                </a:solidFill>
              </a:rPr>
              <a:t> 부담 없이도 높은 검출 성능 달성 </a:t>
            </a:r>
            <a:r>
              <a:rPr lang="en-US" altLang="ko-KR" sz="3200" dirty="0">
                <a:solidFill>
                  <a:schemeClr val="bg1"/>
                </a:solidFill>
              </a:rPr>
              <a:t>(AUROC/F1=1.0)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EA61B4-7E95-F61A-E2B8-9D2320A94A48}"/>
              </a:ext>
            </a:extLst>
          </p:cNvPr>
          <p:cNvSpPr txBox="1"/>
          <p:nvPr/>
        </p:nvSpPr>
        <p:spPr>
          <a:xfrm>
            <a:off x="18877287" y="37747008"/>
            <a:ext cx="12580646" cy="1569660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bg1"/>
                </a:solidFill>
              </a:rPr>
              <a:t>다수의 조명이 필요하여 공간 확보 필요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</a:rPr>
              <a:t>Anomaly Detection</a:t>
            </a:r>
            <a:r>
              <a:rPr lang="ko-KR" altLang="en-US" sz="3200" dirty="0">
                <a:solidFill>
                  <a:schemeClr val="bg1"/>
                </a:solidFill>
              </a:rPr>
              <a:t>은 결함의 위치</a:t>
            </a:r>
            <a:r>
              <a:rPr lang="en-US" altLang="ko-KR" sz="3200" dirty="0">
                <a:solidFill>
                  <a:schemeClr val="bg1"/>
                </a:solidFill>
              </a:rPr>
              <a:t>·</a:t>
            </a:r>
            <a:r>
              <a:rPr lang="ko-KR" altLang="en-US" sz="3200" dirty="0">
                <a:solidFill>
                  <a:schemeClr val="bg1"/>
                </a:solidFill>
              </a:rPr>
              <a:t>형태 파악이 어려워 상세 불량 분석에는 한계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0773EA-D472-1191-52F5-FA740F22C645}"/>
              </a:ext>
            </a:extLst>
          </p:cNvPr>
          <p:cNvSpPr txBox="1"/>
          <p:nvPr/>
        </p:nvSpPr>
        <p:spPr>
          <a:xfrm>
            <a:off x="18877286" y="40195280"/>
            <a:ext cx="12580646" cy="1569660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bg1"/>
                </a:solidFill>
              </a:rPr>
              <a:t>NG </a:t>
            </a:r>
            <a:r>
              <a:rPr lang="ko-KR" altLang="en-US" sz="3200" dirty="0">
                <a:solidFill>
                  <a:schemeClr val="bg1"/>
                </a:solidFill>
              </a:rPr>
              <a:t>데이터를 축적하여 </a:t>
            </a:r>
            <a:r>
              <a:rPr lang="en-US" altLang="ko-KR" sz="3200" dirty="0">
                <a:solidFill>
                  <a:schemeClr val="bg1"/>
                </a:solidFill>
              </a:rPr>
              <a:t>Segmentation </a:t>
            </a:r>
            <a:r>
              <a:rPr lang="ko-KR" altLang="en-US" sz="3200" dirty="0">
                <a:solidFill>
                  <a:schemeClr val="bg1"/>
                </a:solidFill>
              </a:rPr>
              <a:t>기반 학습으로 확장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결함 위치와 형태까지 정밀 검출 가능성 확보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solidFill>
                  <a:schemeClr val="bg1"/>
                </a:solidFill>
              </a:rPr>
              <a:t>플랫돔으호</a:t>
            </a:r>
            <a:r>
              <a:rPr lang="ko-KR" altLang="en-US" sz="3200" dirty="0">
                <a:solidFill>
                  <a:schemeClr val="bg1"/>
                </a:solidFill>
              </a:rPr>
              <a:t> 조명 단순화를 통해 장비 구조를 최적화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479D874-F31E-6BFB-3315-74CF255637FF}"/>
              </a:ext>
            </a:extLst>
          </p:cNvPr>
          <p:cNvSpPr/>
          <p:nvPr/>
        </p:nvSpPr>
        <p:spPr>
          <a:xfrm>
            <a:off x="934858" y="22393122"/>
            <a:ext cx="14654956" cy="529169"/>
          </a:xfrm>
          <a:prstGeom prst="roundRect">
            <a:avLst>
              <a:gd name="adj" fmla="val 495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조명 방향에 따른 조건의 변화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B9AD38E-3D2C-F084-EB4C-3B9F7AA3EAFB}"/>
              </a:ext>
            </a:extLst>
          </p:cNvPr>
          <p:cNvSpPr/>
          <p:nvPr/>
        </p:nvSpPr>
        <p:spPr>
          <a:xfrm>
            <a:off x="934858" y="28954896"/>
            <a:ext cx="14654956" cy="529169"/>
          </a:xfrm>
          <a:prstGeom prst="roundRect">
            <a:avLst>
              <a:gd name="adj" fmla="val 495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PS</a:t>
            </a:r>
            <a:r>
              <a:rPr lang="ko-KR" altLang="en-US" sz="3200" dirty="0"/>
              <a:t> 를 이용한 </a:t>
            </a:r>
            <a:r>
              <a:rPr lang="en-US" altLang="ko-KR" sz="3200" dirty="0"/>
              <a:t>AD </a:t>
            </a:r>
            <a:r>
              <a:rPr lang="ko-KR" altLang="en-US" sz="3200" dirty="0"/>
              <a:t>구현 방법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F8AF4A5-FCAB-F93A-0E0C-C7E5D8160E06}"/>
              </a:ext>
            </a:extLst>
          </p:cNvPr>
          <p:cNvSpPr/>
          <p:nvPr/>
        </p:nvSpPr>
        <p:spPr>
          <a:xfrm>
            <a:off x="16827079" y="28954296"/>
            <a:ext cx="14654956" cy="529169"/>
          </a:xfrm>
          <a:prstGeom prst="roundRect">
            <a:avLst>
              <a:gd name="adj" fmla="val 495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AD </a:t>
            </a:r>
            <a:r>
              <a:rPr lang="ko-KR" altLang="en-US" sz="3200" dirty="0"/>
              <a:t>를 이용한 </a:t>
            </a:r>
            <a:r>
              <a:rPr lang="en-US" altLang="ko-KR" sz="3200" dirty="0"/>
              <a:t>DEFECT </a:t>
            </a:r>
            <a:r>
              <a:rPr lang="ko-KR" altLang="en-US" sz="3200" dirty="0"/>
              <a:t>검출 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721</Words>
  <Application>Microsoft Office PowerPoint</Application>
  <PresentationFormat>사용자 지정</PresentationFormat>
  <Paragraphs>158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HY헤드라인M</vt:lpstr>
      <vt:lpstr>굴림</vt:lpstr>
      <vt:lpstr>맑은 고딕</vt:lpstr>
      <vt:lpstr>Malgun Gothic Semilight</vt:lpstr>
      <vt:lpstr>Arial</vt:lpstr>
      <vt:lpstr>Office 테마</vt:lpstr>
      <vt:lpstr>PowerPoint 프레젠테이션</vt:lpstr>
    </vt:vector>
  </TitlesOfParts>
  <Manager/>
  <Company>KETI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AEV 구동용 매입형 영구자석 동기전동기의 열 분포 해석</dc:title>
  <dc:creator>PSC</dc:creator>
  <cp:lastModifiedBy>공 민표</cp:lastModifiedBy>
  <cp:revision>335</cp:revision>
  <dcterms:created xsi:type="dcterms:W3CDTF">2010-10-08T11:43:02Z</dcterms:created>
  <dcterms:modified xsi:type="dcterms:W3CDTF">2025-10-02T10:53:03Z</dcterms:modified>
  <cp:version/>
</cp:coreProperties>
</file>